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5"/>
    <p:restoredTop sz="94719"/>
  </p:normalViewPr>
  <p:slideViewPr>
    <p:cSldViewPr snapToGrid="0">
      <p:cViewPr varScale="1">
        <p:scale>
          <a:sx n="148" d="100"/>
          <a:sy n="148" d="100"/>
        </p:scale>
        <p:origin x="9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0985A-B007-0D42-038F-417B0F6FBE1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F3CF7EE8-0B4D-8089-4F2F-2E05CA5A9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363E802-2760-412C-7291-7D9C462F0B2F}"/>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5" name="Espaço Reservado para Rodapé 4">
            <a:extLst>
              <a:ext uri="{FF2B5EF4-FFF2-40B4-BE49-F238E27FC236}">
                <a16:creationId xmlns:a16="http://schemas.microsoft.com/office/drawing/2014/main" id="{80A8361B-537B-F9E6-C957-1FFADE0D752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36363FB-A58B-7C16-0BC4-01DEDAC2E6E0}"/>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1188705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216EA-3248-A52C-D831-58E423335B9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7B4F509-BCB4-CD5E-D05D-1A924271F2A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4EC8982-6622-9A39-276D-5D1A10CB86C7}"/>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5" name="Espaço Reservado para Rodapé 4">
            <a:extLst>
              <a:ext uri="{FF2B5EF4-FFF2-40B4-BE49-F238E27FC236}">
                <a16:creationId xmlns:a16="http://schemas.microsoft.com/office/drawing/2014/main" id="{5831EE4A-8212-639D-BB4A-E5595C51916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BF4C91C-4B59-7145-5F31-30723F143C20}"/>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78161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8B4F6B-B0CD-BD2A-24E1-07BB03663F9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27B9BC39-F4E7-4491-43F2-AFC6B240E6B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43411A9-EDF7-2EB1-170D-215A8E1A547C}"/>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5" name="Espaço Reservado para Rodapé 4">
            <a:extLst>
              <a:ext uri="{FF2B5EF4-FFF2-40B4-BE49-F238E27FC236}">
                <a16:creationId xmlns:a16="http://schemas.microsoft.com/office/drawing/2014/main" id="{DCBFEA0A-A258-7DAA-90FF-2B41B39EEE7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90C9B23-4380-32F3-9EC6-AD5D0EBCBE1E}"/>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3089782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1725C4-C23C-64BB-1ADC-6761632EC72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97B61B1-2065-4007-ADF6-EFEFD9950C8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8108BB6-C717-1539-3AEF-B330B3A3DF8B}"/>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5" name="Espaço Reservado para Rodapé 4">
            <a:extLst>
              <a:ext uri="{FF2B5EF4-FFF2-40B4-BE49-F238E27FC236}">
                <a16:creationId xmlns:a16="http://schemas.microsoft.com/office/drawing/2014/main" id="{6D69170F-2E21-A1A4-ED31-275834C9FE1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9D6A61-572F-6994-A2AB-0742B5F77680}"/>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2753236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63A804-86ED-1F43-A69F-9E5259195076}"/>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38FD62F-ACB7-D11F-07DD-4843B1CBA4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7B7D74E-61A1-B0A1-EFB3-E9BA45DDAD85}"/>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5" name="Espaço Reservado para Rodapé 4">
            <a:extLst>
              <a:ext uri="{FF2B5EF4-FFF2-40B4-BE49-F238E27FC236}">
                <a16:creationId xmlns:a16="http://schemas.microsoft.com/office/drawing/2014/main" id="{DD1B3BDB-199C-0F17-C8EE-D19CEE3CB8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6D37848-72FE-7C50-BB75-A5FF1CE5360F}"/>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3559198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E44BB4-0B05-5F83-3E9C-6343EFC0E6B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8015171-FA49-D3D1-7188-071A1B1C3AEB}"/>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DC1E829-890A-7A6A-8FC0-956C3F95852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54061719-98C8-5EB5-C9A2-1BD5FDDB7E38}"/>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6" name="Espaço Reservado para Rodapé 5">
            <a:extLst>
              <a:ext uri="{FF2B5EF4-FFF2-40B4-BE49-F238E27FC236}">
                <a16:creationId xmlns:a16="http://schemas.microsoft.com/office/drawing/2014/main" id="{03A57481-E716-F5F8-9066-B7711B727AF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252C6CC-A38A-F454-1C17-7BF20EAF346B}"/>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401163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52BE0-7FF6-3706-BC4B-F200EDF36A9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6A2680F-EBF3-7C2D-871E-8A265E4885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EBC081D-286E-A5F4-7478-BFE4E79EF33F}"/>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133C6BA-4231-E3DA-DF19-DF1D92D8F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DB6363F-0743-CD42-1EA8-D7D76E5AA6B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B6A6F23-3D83-67EA-D4D3-5BAC95D87A1E}"/>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8" name="Espaço Reservado para Rodapé 7">
            <a:extLst>
              <a:ext uri="{FF2B5EF4-FFF2-40B4-BE49-F238E27FC236}">
                <a16:creationId xmlns:a16="http://schemas.microsoft.com/office/drawing/2014/main" id="{1DE5E2C4-A4FC-60AD-0AF6-B59B1FF51E7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47836E14-5015-D21E-C09E-A679C29B0268}"/>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132867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786F27-B0B4-807B-3332-22B99D3BB64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E8C0110-E1A8-763F-84B0-C79A851FDB3E}"/>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4" name="Espaço Reservado para Rodapé 3">
            <a:extLst>
              <a:ext uri="{FF2B5EF4-FFF2-40B4-BE49-F238E27FC236}">
                <a16:creationId xmlns:a16="http://schemas.microsoft.com/office/drawing/2014/main" id="{5244773F-4E6A-5775-8186-BEA60836AF2B}"/>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5F0E7FE-F25A-555B-F3AB-4305D35FBFC9}"/>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49119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11DF6A8-1ACE-2925-5FF6-D659909CB24F}"/>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3" name="Espaço Reservado para Rodapé 2">
            <a:extLst>
              <a:ext uri="{FF2B5EF4-FFF2-40B4-BE49-F238E27FC236}">
                <a16:creationId xmlns:a16="http://schemas.microsoft.com/office/drawing/2014/main" id="{4A9BCC37-1D98-F869-5392-45607272FC2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F498D2F-46BD-DB03-9EDD-AF6EDCBE6054}"/>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3703105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86494-45DA-1B91-11A3-31C1D5E45A9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56AAA81-5CA8-B6FB-529E-D051ED832B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C8925F-57AF-4C37-CDCD-3DE62BD7D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EF1135F-2533-3895-5CB6-5D5AE5C0B4B5}"/>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6" name="Espaço Reservado para Rodapé 5">
            <a:extLst>
              <a:ext uri="{FF2B5EF4-FFF2-40B4-BE49-F238E27FC236}">
                <a16:creationId xmlns:a16="http://schemas.microsoft.com/office/drawing/2014/main" id="{70FF1291-1D99-1532-2DA7-9853FF98C21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A2EDE95-5894-4EFF-AB27-A6F75C5273CC}"/>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351431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D0045C-5C02-EC10-19E9-E11467CB162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D613E0A-4501-1023-53CA-779646343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176A89F-D376-8F84-CB19-075440741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E49786A-B71C-20E0-0985-F4A2FFD4B1CA}"/>
              </a:ext>
            </a:extLst>
          </p:cNvPr>
          <p:cNvSpPr>
            <a:spLocks noGrp="1"/>
          </p:cNvSpPr>
          <p:nvPr>
            <p:ph type="dt" sz="half" idx="10"/>
          </p:nvPr>
        </p:nvSpPr>
        <p:spPr/>
        <p:txBody>
          <a:bodyPr/>
          <a:lstStyle/>
          <a:p>
            <a:fld id="{4161D180-C843-CC4D-A074-D9554042EEC9}" type="datetimeFigureOut">
              <a:rPr lang="pt-BR" smtClean="0"/>
              <a:t>10/12/2024</a:t>
            </a:fld>
            <a:endParaRPr lang="pt-BR"/>
          </a:p>
        </p:txBody>
      </p:sp>
      <p:sp>
        <p:nvSpPr>
          <p:cNvPr id="6" name="Espaço Reservado para Rodapé 5">
            <a:extLst>
              <a:ext uri="{FF2B5EF4-FFF2-40B4-BE49-F238E27FC236}">
                <a16:creationId xmlns:a16="http://schemas.microsoft.com/office/drawing/2014/main" id="{F5A80DF8-A169-6CF8-3D8A-5C8A088273B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D25052B-DA1C-E8E8-5836-57401ADF3E86}"/>
              </a:ext>
            </a:extLst>
          </p:cNvPr>
          <p:cNvSpPr>
            <a:spLocks noGrp="1"/>
          </p:cNvSpPr>
          <p:nvPr>
            <p:ph type="sldNum" sz="quarter" idx="12"/>
          </p:nvPr>
        </p:nvSpPr>
        <p:spPr/>
        <p:txBody>
          <a:bodyPr/>
          <a:lstStyle/>
          <a:p>
            <a:fld id="{B71B4FFA-4530-EF4C-A23F-C451609C0B74}" type="slidenum">
              <a:rPr lang="pt-BR" smtClean="0"/>
              <a:t>‹nº›</a:t>
            </a:fld>
            <a:endParaRPr lang="pt-BR"/>
          </a:p>
        </p:txBody>
      </p:sp>
    </p:spTree>
    <p:extLst>
      <p:ext uri="{BB962C8B-B14F-4D97-AF65-F5344CB8AC3E}">
        <p14:creationId xmlns:p14="http://schemas.microsoft.com/office/powerpoint/2010/main" val="2916198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5969D3D-F1CA-307A-B17D-B5F35AAC1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7AF12CD-13F0-3432-D288-63C109C131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584FAE-C810-A433-8D63-F538D94F8A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61D180-C843-CC4D-A074-D9554042EEC9}" type="datetimeFigureOut">
              <a:rPr lang="pt-BR" smtClean="0"/>
              <a:t>10/12/2024</a:t>
            </a:fld>
            <a:endParaRPr lang="pt-BR"/>
          </a:p>
        </p:txBody>
      </p:sp>
      <p:sp>
        <p:nvSpPr>
          <p:cNvPr id="5" name="Espaço Reservado para Rodapé 4">
            <a:extLst>
              <a:ext uri="{FF2B5EF4-FFF2-40B4-BE49-F238E27FC236}">
                <a16:creationId xmlns:a16="http://schemas.microsoft.com/office/drawing/2014/main" id="{32BC88A7-4F9A-468D-ADF7-359159EAAE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E29D02F-0F65-EEDD-6BF2-83AE392062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1B4FFA-4530-EF4C-A23F-C451609C0B74}" type="slidenum">
              <a:rPr lang="pt-BR" smtClean="0"/>
              <a:t>‹nº›</a:t>
            </a:fld>
            <a:endParaRPr lang="pt-BR"/>
          </a:p>
        </p:txBody>
      </p:sp>
    </p:spTree>
    <p:extLst>
      <p:ext uri="{BB962C8B-B14F-4D97-AF65-F5344CB8AC3E}">
        <p14:creationId xmlns:p14="http://schemas.microsoft.com/office/powerpoint/2010/main" val="18948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03FBF4-0BF1-3D26-F0C4-8886BAF5D344}"/>
              </a:ext>
            </a:extLst>
          </p:cNvPr>
          <p:cNvSpPr>
            <a:spLocks noGrp="1"/>
          </p:cNvSpPr>
          <p:nvPr>
            <p:ph type="ctrTitle"/>
          </p:nvPr>
        </p:nvSpPr>
        <p:spPr>
          <a:xfrm>
            <a:off x="7041856" y="2944090"/>
            <a:ext cx="4036334" cy="2387600"/>
          </a:xfrm>
        </p:spPr>
        <p:txBody>
          <a:bodyPr anchor="t">
            <a:normAutofit/>
          </a:bodyPr>
          <a:lstStyle/>
          <a:p>
            <a:pPr algn="l"/>
            <a:r>
              <a:rPr lang="pt-BR" sz="5400" dirty="0" err="1"/>
              <a:t>Studying</a:t>
            </a:r>
            <a:r>
              <a:rPr lang="pt-BR" sz="5400" dirty="0"/>
              <a:t> Docker </a:t>
            </a:r>
            <a:r>
              <a:rPr lang="pt-BR" sz="5400" dirty="0" err="1"/>
              <a:t>with</a:t>
            </a:r>
            <a:r>
              <a:rPr lang="pt-BR" sz="5400" dirty="0"/>
              <a:t> Jimmy</a:t>
            </a:r>
          </a:p>
        </p:txBody>
      </p:sp>
      <p:sp>
        <p:nvSpPr>
          <p:cNvPr id="1047" name="Rectangle 104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1" name="Group 105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052" name="Rectangle 105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AutoShape 3" descr="A drawing of a white cat with gray details on its ear and the left side of its eye, sitting at a computer and typing. The cat is smiling and focused, and its nose is beige with black. The scene shows the cat enjoying its work on the computer.">
            <a:extLst>
              <a:ext uri="{FF2B5EF4-FFF2-40B4-BE49-F238E27FC236}">
                <a16:creationId xmlns:a16="http://schemas.microsoft.com/office/drawing/2014/main" id="{D62DA3F5-BA68-F07E-89F2-F732CA00B337}"/>
              </a:ext>
            </a:extLst>
          </p:cNvPr>
          <p:cNvSpPr>
            <a:spLocks noChangeAspect="1" noChangeArrowheads="1"/>
          </p:cNvSpPr>
          <p:nvPr/>
        </p:nvSpPr>
        <p:spPr bwMode="auto">
          <a:xfrm>
            <a:off x="0" y="0"/>
            <a:ext cx="13004800" cy="130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5" descr="A drawing of a white cat with gray details on its ear and the left side of its eye, sitting at a computer and typing. The cat is smiling and focused, and its nose is beige with black. The scene shows the cat enjoying its work on the computer.">
            <a:extLst>
              <a:ext uri="{FF2B5EF4-FFF2-40B4-BE49-F238E27FC236}">
                <a16:creationId xmlns:a16="http://schemas.microsoft.com/office/drawing/2014/main" id="{06937A7C-37E0-6526-0555-3C830D0FD6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 name="AutoShape 7" descr="A drawing of a white cat with gray details on its ear and the left side of its eye, sitting at a computer and typing. The cat is smiling and focused, and its nose is beige with black. The scene shows the cat enjoying its work on the computer.">
            <a:extLst>
              <a:ext uri="{FF2B5EF4-FFF2-40B4-BE49-F238E27FC236}">
                <a16:creationId xmlns:a16="http://schemas.microsoft.com/office/drawing/2014/main" id="{DADCD36A-846E-4CB0-3AA5-3986AA6F3FC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Picture 7" descr="A cute cartoon-style cat, identical to the one shown (white with gray patches, sitting in front of a keyboard and monitor), but now incorporating the Docker logo (a whale carrying containers) into the design. The cat should interact with the Docker logo, perhaps holding a small container or sitting near the Docker whale. The background remains simple and minimalistic.">
            <a:extLst>
              <a:ext uri="{FF2B5EF4-FFF2-40B4-BE49-F238E27FC236}">
                <a16:creationId xmlns:a16="http://schemas.microsoft.com/office/drawing/2014/main" id="{3D3BB1CF-B458-BB42-8649-DED80F398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03" y="644976"/>
            <a:ext cx="5510897" cy="551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05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2;p14">
            <a:extLst>
              <a:ext uri="{FF2B5EF4-FFF2-40B4-BE49-F238E27FC236}">
                <a16:creationId xmlns:a16="http://schemas.microsoft.com/office/drawing/2014/main" id="{83B42331-E22C-D772-49FF-F854E3362B55}"/>
              </a:ext>
            </a:extLst>
          </p:cNvPr>
          <p:cNvSpPr txBox="1">
            <a:spLocks noGrp="1"/>
          </p:cNvSpPr>
          <p:nvPr>
            <p:ph type="title"/>
          </p:nvPr>
        </p:nvSpPr>
        <p:spPr>
          <a:xfrm>
            <a:off x="250205" y="250319"/>
            <a:ext cx="8273019" cy="11197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3200" b="1" dirty="0">
                <a:solidFill>
                  <a:srgbClr val="202124"/>
                </a:solidFill>
                <a:latin typeface="Proxima Nova"/>
                <a:ea typeface="Proxima Nova"/>
                <a:cs typeface="Proxima Nova"/>
                <a:sym typeface="Proxima Nova"/>
              </a:rPr>
              <a:t>Container </a:t>
            </a:r>
            <a:endParaRPr sz="3200" b="1" dirty="0">
              <a:solidFill>
                <a:srgbClr val="202124"/>
              </a:solidFill>
              <a:latin typeface="Proxima Nova"/>
              <a:ea typeface="Proxima Nova"/>
              <a:cs typeface="Proxima Nova"/>
              <a:sym typeface="Proxima Nova"/>
            </a:endParaRPr>
          </a:p>
          <a:p>
            <a:pPr marL="0" lvl="0" indent="0" algn="l" rtl="0">
              <a:spcBef>
                <a:spcPts val="0"/>
              </a:spcBef>
              <a:spcAft>
                <a:spcPts val="0"/>
              </a:spcAft>
              <a:buNone/>
            </a:pPr>
            <a:endParaRPr sz="3200" b="1" dirty="0">
              <a:latin typeface="Proxima Nova"/>
              <a:ea typeface="Proxima Nova"/>
              <a:cs typeface="Proxima Nova"/>
              <a:sym typeface="Proxima Nova"/>
            </a:endParaRPr>
          </a:p>
        </p:txBody>
      </p:sp>
      <p:sp>
        <p:nvSpPr>
          <p:cNvPr id="5" name="Google Shape;63;p14">
            <a:extLst>
              <a:ext uri="{FF2B5EF4-FFF2-40B4-BE49-F238E27FC236}">
                <a16:creationId xmlns:a16="http://schemas.microsoft.com/office/drawing/2014/main" id="{A03456FB-219E-8966-EF6A-7631A2CC7C05}"/>
              </a:ext>
            </a:extLst>
          </p:cNvPr>
          <p:cNvSpPr txBox="1">
            <a:spLocks/>
          </p:cNvSpPr>
          <p:nvPr/>
        </p:nvSpPr>
        <p:spPr>
          <a:xfrm>
            <a:off x="301360" y="1670103"/>
            <a:ext cx="6844860" cy="3424295"/>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spcBef>
                <a:spcPts val="0"/>
              </a:spcBef>
            </a:pPr>
            <a:endParaRPr lang="pt-BR" sz="1400" b="1" dirty="0">
              <a:solidFill>
                <a:srgbClr val="1673FA"/>
              </a:solidFill>
              <a:latin typeface="Montserrat" pitchFamily="2" charset="77"/>
              <a:ea typeface="Proxima Nova"/>
              <a:cs typeface="Proxima Nova"/>
              <a:sym typeface="Proxima Nova"/>
            </a:endParaRPr>
          </a:p>
          <a:p>
            <a:endParaRPr lang="pt-BR" sz="1800" dirty="0">
              <a:latin typeface="Montserrat" pitchFamily="2" charset="77"/>
            </a:endParaRPr>
          </a:p>
          <a:p>
            <a:r>
              <a:rPr lang="pt-BR" sz="1800" dirty="0">
                <a:latin typeface="Montserrat" pitchFamily="2" charset="77"/>
              </a:rPr>
              <a:t>It </a:t>
            </a:r>
            <a:r>
              <a:rPr lang="pt-BR" sz="1800" dirty="0" err="1">
                <a:latin typeface="Montserrat" pitchFamily="2" charset="77"/>
              </a:rPr>
              <a:t>is</a:t>
            </a:r>
            <a:r>
              <a:rPr lang="pt-BR" sz="1800" dirty="0">
                <a:latin typeface="Montserrat" pitchFamily="2" charset="77"/>
              </a:rPr>
              <a:t> </a:t>
            </a:r>
            <a:r>
              <a:rPr lang="pt-BR" sz="1800" dirty="0" err="1">
                <a:latin typeface="Montserrat" pitchFamily="2" charset="77"/>
              </a:rPr>
              <a:t>the</a:t>
            </a:r>
            <a:r>
              <a:rPr lang="pt-BR" sz="1800" dirty="0">
                <a:latin typeface="Montserrat" pitchFamily="2" charset="77"/>
              </a:rPr>
              <a:t> </a:t>
            </a:r>
            <a:r>
              <a:rPr lang="pt-BR" sz="1800" dirty="0" err="1">
                <a:latin typeface="Montserrat" pitchFamily="2" charset="77"/>
              </a:rPr>
              <a:t>grouping</a:t>
            </a:r>
            <a:r>
              <a:rPr lang="pt-BR" sz="1800" dirty="0">
                <a:latin typeface="Montserrat" pitchFamily="2" charset="77"/>
              </a:rPr>
              <a:t> </a:t>
            </a:r>
            <a:r>
              <a:rPr lang="pt-BR" sz="1800" dirty="0" err="1">
                <a:latin typeface="Montserrat" pitchFamily="2" charset="77"/>
              </a:rPr>
              <a:t>of</a:t>
            </a:r>
            <a:r>
              <a:rPr lang="pt-BR" sz="1800" dirty="0">
                <a:latin typeface="Montserrat" pitchFamily="2" charset="77"/>
              </a:rPr>
              <a:t> </a:t>
            </a:r>
            <a:r>
              <a:rPr lang="pt-BR" sz="1800" dirty="0" err="1">
                <a:latin typeface="Montserrat" pitchFamily="2" charset="77"/>
              </a:rPr>
              <a:t>an</a:t>
            </a:r>
            <a:r>
              <a:rPr lang="pt-BR" sz="1800" dirty="0">
                <a:latin typeface="Montserrat" pitchFamily="2" charset="77"/>
              </a:rPr>
              <a:t> </a:t>
            </a:r>
            <a:r>
              <a:rPr lang="pt-BR" sz="1800" dirty="0" err="1">
                <a:latin typeface="Montserrat" pitchFamily="2" charset="77"/>
              </a:rPr>
              <a:t>application</a:t>
            </a:r>
            <a:r>
              <a:rPr lang="pt-BR" sz="1800" dirty="0">
                <a:latin typeface="Montserrat" pitchFamily="2" charset="77"/>
              </a:rPr>
              <a:t> </a:t>
            </a:r>
            <a:r>
              <a:rPr lang="pt-BR" sz="1800" dirty="0" err="1">
                <a:latin typeface="Montserrat" pitchFamily="2" charset="77"/>
              </a:rPr>
              <a:t>along</a:t>
            </a:r>
            <a:r>
              <a:rPr lang="pt-BR" sz="1800" dirty="0">
                <a:latin typeface="Montserrat" pitchFamily="2" charset="77"/>
              </a:rPr>
              <a:t> </a:t>
            </a:r>
            <a:r>
              <a:rPr lang="pt-BR" sz="1800" dirty="0" err="1">
                <a:latin typeface="Montserrat" pitchFamily="2" charset="77"/>
              </a:rPr>
              <a:t>with</a:t>
            </a:r>
            <a:r>
              <a:rPr lang="pt-BR" sz="1800" dirty="0">
                <a:latin typeface="Montserrat" pitchFamily="2" charset="77"/>
              </a:rPr>
              <a:t> its </a:t>
            </a:r>
            <a:r>
              <a:rPr lang="pt-BR" sz="1800" dirty="0" err="1">
                <a:latin typeface="Montserrat" pitchFamily="2" charset="77"/>
              </a:rPr>
              <a:t>dependencies</a:t>
            </a:r>
            <a:r>
              <a:rPr lang="pt-BR" sz="1800" dirty="0">
                <a:latin typeface="Montserrat" pitchFamily="2" charset="77"/>
              </a:rPr>
              <a:t>, </a:t>
            </a:r>
            <a:r>
              <a:rPr lang="pt-BR" sz="1800" dirty="0" err="1">
                <a:latin typeface="Montserrat" pitchFamily="2" charset="77"/>
              </a:rPr>
              <a:t>sharing</a:t>
            </a:r>
            <a:r>
              <a:rPr lang="pt-BR" sz="1800" dirty="0">
                <a:latin typeface="Montserrat" pitchFamily="2" charset="77"/>
              </a:rPr>
              <a:t> </a:t>
            </a:r>
            <a:r>
              <a:rPr lang="pt-BR" sz="1800" dirty="0" err="1">
                <a:latin typeface="Montserrat" pitchFamily="2" charset="77"/>
              </a:rPr>
              <a:t>the</a:t>
            </a:r>
            <a:r>
              <a:rPr lang="pt-BR" sz="1800" dirty="0">
                <a:latin typeface="Montserrat" pitchFamily="2" charset="77"/>
              </a:rPr>
              <a:t> host </a:t>
            </a:r>
            <a:r>
              <a:rPr lang="pt-BR" sz="1800" dirty="0" err="1">
                <a:latin typeface="Montserrat" pitchFamily="2" charset="77"/>
              </a:rPr>
              <a:t>machine's</a:t>
            </a:r>
            <a:r>
              <a:rPr lang="pt-BR" sz="1800" dirty="0">
                <a:latin typeface="Montserrat" pitchFamily="2" charset="77"/>
              </a:rPr>
              <a:t> </a:t>
            </a:r>
            <a:r>
              <a:rPr lang="pt-BR" sz="1800" dirty="0" err="1">
                <a:latin typeface="Montserrat" pitchFamily="2" charset="77"/>
              </a:rPr>
              <a:t>resources</a:t>
            </a:r>
            <a:r>
              <a:rPr lang="pt-BR" sz="1800" dirty="0">
                <a:latin typeface="Montserrat" pitchFamily="2" charset="77"/>
              </a:rPr>
              <a:t>. It </a:t>
            </a:r>
            <a:r>
              <a:rPr lang="pt-BR" sz="1800" dirty="0" err="1">
                <a:latin typeface="Montserrat" pitchFamily="2" charset="77"/>
              </a:rPr>
              <a:t>provides</a:t>
            </a:r>
            <a:r>
              <a:rPr lang="pt-BR" sz="1800" dirty="0">
                <a:latin typeface="Montserrat" pitchFamily="2" charset="77"/>
              </a:rPr>
              <a:t> </a:t>
            </a:r>
            <a:r>
              <a:rPr lang="pt-BR" sz="1800" dirty="0" err="1">
                <a:latin typeface="Montserrat" pitchFamily="2" charset="77"/>
              </a:rPr>
              <a:t>better</a:t>
            </a:r>
            <a:r>
              <a:rPr lang="pt-BR" sz="1800" dirty="0">
                <a:latin typeface="Montserrat" pitchFamily="2" charset="77"/>
              </a:rPr>
              <a:t> performance </a:t>
            </a:r>
            <a:r>
              <a:rPr lang="pt-BR" sz="1800" dirty="0" err="1">
                <a:latin typeface="Montserrat" pitchFamily="2" charset="77"/>
              </a:rPr>
              <a:t>compared</a:t>
            </a:r>
            <a:r>
              <a:rPr lang="pt-BR" sz="1800" dirty="0">
                <a:latin typeface="Montserrat" pitchFamily="2" charset="77"/>
              </a:rPr>
              <a:t> </a:t>
            </a:r>
            <a:r>
              <a:rPr lang="pt-BR" sz="1800" dirty="0" err="1">
                <a:latin typeface="Montserrat" pitchFamily="2" charset="77"/>
              </a:rPr>
              <a:t>to</a:t>
            </a:r>
            <a:r>
              <a:rPr lang="pt-BR" sz="1800" dirty="0">
                <a:latin typeface="Montserrat" pitchFamily="2" charset="77"/>
              </a:rPr>
              <a:t> virtual machines </a:t>
            </a:r>
            <a:r>
              <a:rPr lang="pt-BR" sz="1800" dirty="0" err="1">
                <a:latin typeface="Montserrat" pitchFamily="2" charset="77"/>
              </a:rPr>
              <a:t>since</a:t>
            </a:r>
            <a:r>
              <a:rPr lang="pt-BR" sz="1800" dirty="0">
                <a:latin typeface="Montserrat" pitchFamily="2" charset="77"/>
              </a:rPr>
              <a:t>, as </a:t>
            </a:r>
            <a:r>
              <a:rPr lang="pt-BR" sz="1800" dirty="0" err="1">
                <a:latin typeface="Montserrat" pitchFamily="2" charset="77"/>
              </a:rPr>
              <a:t>mentioned</a:t>
            </a:r>
            <a:r>
              <a:rPr lang="pt-BR" sz="1800" dirty="0">
                <a:latin typeface="Montserrat" pitchFamily="2" charset="77"/>
              </a:rPr>
              <a:t>, it </a:t>
            </a:r>
            <a:r>
              <a:rPr lang="pt-BR" sz="1800" dirty="0" err="1">
                <a:latin typeface="Montserrat" pitchFamily="2" charset="77"/>
              </a:rPr>
              <a:t>shares</a:t>
            </a:r>
            <a:r>
              <a:rPr lang="pt-BR" sz="1800" dirty="0">
                <a:latin typeface="Montserrat" pitchFamily="2" charset="77"/>
              </a:rPr>
              <a:t> </a:t>
            </a:r>
            <a:r>
              <a:rPr lang="pt-BR" sz="1800" dirty="0" err="1">
                <a:latin typeface="Montserrat" pitchFamily="2" charset="77"/>
              </a:rPr>
              <a:t>the</a:t>
            </a:r>
            <a:r>
              <a:rPr lang="pt-BR" sz="1800" dirty="0">
                <a:latin typeface="Montserrat" pitchFamily="2" charset="77"/>
              </a:rPr>
              <a:t> kernel.</a:t>
            </a:r>
          </a:p>
          <a:p>
            <a:pPr>
              <a:lnSpc>
                <a:spcPct val="105000"/>
              </a:lnSpc>
              <a:spcBef>
                <a:spcPts val="1200"/>
              </a:spcBef>
            </a:pPr>
            <a:br>
              <a:rPr lang="pt-BR" sz="1200" dirty="0">
                <a:latin typeface="Montserrat"/>
                <a:ea typeface="Montserrat"/>
                <a:cs typeface="Montserrat"/>
                <a:sym typeface="Montserrat"/>
              </a:rPr>
            </a:br>
            <a:br>
              <a:rPr lang="pt-BR" sz="1200" dirty="0">
                <a:latin typeface="Montserrat"/>
                <a:ea typeface="Montserrat"/>
                <a:cs typeface="Montserrat"/>
                <a:sym typeface="Montserrat"/>
              </a:rPr>
            </a:br>
            <a:endParaRPr lang="pt-BR" sz="1200" b="1" dirty="0">
              <a:solidFill>
                <a:srgbClr val="1673FA"/>
              </a:solidFill>
              <a:latin typeface="Proxima Nova"/>
              <a:ea typeface="Proxima Nova"/>
              <a:cs typeface="Proxima Nova"/>
              <a:sym typeface="Proxima Nova"/>
            </a:endParaRPr>
          </a:p>
        </p:txBody>
      </p:sp>
      <p:sp>
        <p:nvSpPr>
          <p:cNvPr id="6" name="Google Shape;66;p14">
            <a:extLst>
              <a:ext uri="{FF2B5EF4-FFF2-40B4-BE49-F238E27FC236}">
                <a16:creationId xmlns:a16="http://schemas.microsoft.com/office/drawing/2014/main" id="{E65776B8-0501-B957-16E5-E4B88D7990C0}"/>
              </a:ext>
            </a:extLst>
          </p:cNvPr>
          <p:cNvSpPr txBox="1"/>
          <p:nvPr/>
        </p:nvSpPr>
        <p:spPr>
          <a:xfrm>
            <a:off x="373985" y="1194959"/>
            <a:ext cx="318829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dirty="0">
                <a:solidFill>
                  <a:srgbClr val="1673FA"/>
                </a:solidFill>
                <a:latin typeface="Proxima Nova"/>
                <a:ea typeface="Proxima Nova"/>
                <a:cs typeface="Proxima Nova"/>
                <a:sym typeface="Proxima Nova"/>
              </a:rPr>
              <a:t>Whats </a:t>
            </a:r>
            <a:r>
              <a:rPr lang="pt-BR" b="1" dirty="0" err="1">
                <a:solidFill>
                  <a:srgbClr val="1673FA"/>
                </a:solidFill>
                <a:latin typeface="Proxima Nova"/>
                <a:ea typeface="Proxima Nova"/>
                <a:cs typeface="Proxima Nova"/>
                <a:sym typeface="Proxima Nova"/>
              </a:rPr>
              <a:t>is</a:t>
            </a:r>
            <a:r>
              <a:rPr lang="pt-BR" b="1" dirty="0">
                <a:solidFill>
                  <a:srgbClr val="1673FA"/>
                </a:solidFill>
                <a:latin typeface="Proxima Nova"/>
                <a:ea typeface="Proxima Nova"/>
                <a:cs typeface="Proxima Nova"/>
                <a:sym typeface="Proxima Nova"/>
              </a:rPr>
              <a:t>?</a:t>
            </a:r>
            <a:endParaRPr b="1" dirty="0">
              <a:solidFill>
                <a:srgbClr val="1673FA"/>
              </a:solidFill>
              <a:latin typeface="Proxima Nova"/>
              <a:ea typeface="Proxima Nova"/>
              <a:cs typeface="Proxima Nova"/>
              <a:sym typeface="Proxima Nova"/>
            </a:endParaRPr>
          </a:p>
        </p:txBody>
      </p:sp>
      <p:pic>
        <p:nvPicPr>
          <p:cNvPr id="8" name="Imagem 7" descr="Diagrama&#10;&#10;Descrição gerada automaticamente">
            <a:extLst>
              <a:ext uri="{FF2B5EF4-FFF2-40B4-BE49-F238E27FC236}">
                <a16:creationId xmlns:a16="http://schemas.microsoft.com/office/drawing/2014/main" id="{0E50EFB6-C586-947F-C531-01A859418D67}"/>
              </a:ext>
            </a:extLst>
          </p:cNvPr>
          <p:cNvPicPr>
            <a:picLocks noChangeAspect="1"/>
          </p:cNvPicPr>
          <p:nvPr/>
        </p:nvPicPr>
        <p:blipFill>
          <a:blip r:embed="rId2"/>
          <a:stretch>
            <a:fillRect/>
          </a:stretch>
        </p:blipFill>
        <p:spPr>
          <a:xfrm>
            <a:off x="250205" y="3621057"/>
            <a:ext cx="6655124" cy="3048476"/>
          </a:xfrm>
          <a:prstGeom prst="rect">
            <a:avLst/>
          </a:prstGeom>
        </p:spPr>
      </p:pic>
      <p:sp>
        <p:nvSpPr>
          <p:cNvPr id="13" name="CaixaDeTexto 12">
            <a:extLst>
              <a:ext uri="{FF2B5EF4-FFF2-40B4-BE49-F238E27FC236}">
                <a16:creationId xmlns:a16="http://schemas.microsoft.com/office/drawing/2014/main" id="{9C1FBABD-0EDE-A5AD-52DA-08582B9538C3}"/>
              </a:ext>
            </a:extLst>
          </p:cNvPr>
          <p:cNvSpPr txBox="1"/>
          <p:nvPr/>
        </p:nvSpPr>
        <p:spPr>
          <a:xfrm>
            <a:off x="7018586" y="3957254"/>
            <a:ext cx="5288044" cy="2700483"/>
          </a:xfrm>
          <a:prstGeom prst="rect">
            <a:avLst/>
          </a:prstGeom>
          <a:noFill/>
        </p:spPr>
        <p:txBody>
          <a:bodyPr wrap="square">
            <a:spAutoFit/>
          </a:bodyPr>
          <a:lstStyle/>
          <a:p>
            <a:pPr marL="0" lvl="0" indent="0" algn="l" rtl="0">
              <a:lnSpc>
                <a:spcPct val="105000"/>
              </a:lnSpc>
              <a:spcBef>
                <a:spcPts val="0"/>
              </a:spcBef>
              <a:spcAft>
                <a:spcPts val="1200"/>
              </a:spcAft>
              <a:buClr>
                <a:schemeClr val="dk1"/>
              </a:buClr>
              <a:buSzPts val="1100"/>
              <a:buFont typeface="Arial"/>
              <a:buNone/>
            </a:pPr>
            <a:r>
              <a:rPr lang="pt-BR" dirty="0" err="1">
                <a:latin typeface="Montserrat" pitchFamily="2" charset="77"/>
              </a:rPr>
              <a:t>Each</a:t>
            </a:r>
            <a:r>
              <a:rPr lang="pt-BR" dirty="0">
                <a:latin typeface="Montserrat" pitchFamily="2" charset="77"/>
              </a:rPr>
              <a:t> container </a:t>
            </a:r>
            <a:r>
              <a:rPr lang="pt-BR" dirty="0" err="1">
                <a:latin typeface="Montserrat" pitchFamily="2" charset="77"/>
              </a:rPr>
              <a:t>has</a:t>
            </a:r>
            <a:r>
              <a:rPr lang="pt-BR" dirty="0">
                <a:latin typeface="Montserrat" pitchFamily="2" charset="77"/>
              </a:rPr>
              <a:t> a </a:t>
            </a:r>
            <a:r>
              <a:rPr lang="pt-BR" dirty="0" err="1">
                <a:latin typeface="Montserrat" pitchFamily="2" charset="77"/>
              </a:rPr>
              <a:t>very</a:t>
            </a:r>
            <a:r>
              <a:rPr lang="pt-BR" dirty="0">
                <a:latin typeface="Montserrat" pitchFamily="2" charset="77"/>
              </a:rPr>
              <a:t> </a:t>
            </a:r>
            <a:r>
              <a:rPr lang="pt-BR" dirty="0" err="1">
                <a:latin typeface="Montserrat" pitchFamily="2" charset="77"/>
              </a:rPr>
              <a:t>lightweight</a:t>
            </a:r>
            <a:r>
              <a:rPr lang="pt-BR" dirty="0">
                <a:latin typeface="Montserrat" pitchFamily="2" charset="77"/>
              </a:rPr>
              <a:t> </a:t>
            </a:r>
            <a:r>
              <a:rPr lang="pt-BR" dirty="0" err="1">
                <a:latin typeface="Montserrat" pitchFamily="2" charset="77"/>
              </a:rPr>
              <a:t>image</a:t>
            </a:r>
            <a:r>
              <a:rPr lang="pt-BR" dirty="0">
                <a:latin typeface="Montserrat" pitchFamily="2" charset="77"/>
              </a:rPr>
              <a:t> </a:t>
            </a:r>
            <a:r>
              <a:rPr lang="pt-BR" dirty="0" err="1">
                <a:latin typeface="Montserrat" pitchFamily="2" charset="77"/>
              </a:rPr>
              <a:t>that</a:t>
            </a:r>
            <a:r>
              <a:rPr lang="pt-BR" dirty="0">
                <a:latin typeface="Montserrat" pitchFamily="2" charset="77"/>
              </a:rPr>
              <a:t> </a:t>
            </a:r>
            <a:r>
              <a:rPr lang="pt-BR" dirty="0" err="1">
                <a:latin typeface="Montserrat" pitchFamily="2" charset="77"/>
              </a:rPr>
              <a:t>contains</a:t>
            </a:r>
            <a:r>
              <a:rPr lang="pt-BR" dirty="0">
                <a:latin typeface="Montserrat" pitchFamily="2" charset="77"/>
              </a:rPr>
              <a:t> </a:t>
            </a:r>
            <a:r>
              <a:rPr lang="pt-BR" dirty="0" err="1">
                <a:latin typeface="Montserrat" pitchFamily="2" charset="77"/>
              </a:rPr>
              <a:t>only</a:t>
            </a:r>
            <a:r>
              <a:rPr lang="pt-BR" dirty="0">
                <a:latin typeface="Montserrat" pitchFamily="2" charset="77"/>
              </a:rPr>
              <a:t> </a:t>
            </a:r>
            <a:r>
              <a:rPr lang="pt-BR" dirty="0" err="1">
                <a:latin typeface="Montserrat" pitchFamily="2" charset="77"/>
              </a:rPr>
              <a:t>what</a:t>
            </a:r>
            <a:r>
              <a:rPr lang="pt-BR" dirty="0">
                <a:latin typeface="Montserrat" pitchFamily="2" charset="77"/>
              </a:rPr>
              <a:t> </a:t>
            </a:r>
            <a:r>
              <a:rPr lang="pt-BR" dirty="0" err="1">
                <a:latin typeface="Montserrat" pitchFamily="2" charset="77"/>
              </a:rPr>
              <a:t>is</a:t>
            </a:r>
            <a:r>
              <a:rPr lang="pt-BR" dirty="0">
                <a:latin typeface="Montserrat" pitchFamily="2" charset="77"/>
              </a:rPr>
              <a:t> </a:t>
            </a:r>
            <a:r>
              <a:rPr lang="pt-BR" dirty="0" err="1">
                <a:latin typeface="Montserrat" pitchFamily="2" charset="77"/>
              </a:rPr>
              <a:t>necessary</a:t>
            </a:r>
            <a:r>
              <a:rPr lang="pt-BR" dirty="0">
                <a:latin typeface="Montserrat" pitchFamily="2" charset="77"/>
              </a:rPr>
              <a:t> for </a:t>
            </a:r>
            <a:r>
              <a:rPr lang="pt-BR" dirty="0" err="1">
                <a:latin typeface="Montserrat" pitchFamily="2" charset="77"/>
              </a:rPr>
              <a:t>the</a:t>
            </a:r>
            <a:r>
              <a:rPr lang="pt-BR" dirty="0">
                <a:latin typeface="Montserrat" pitchFamily="2" charset="77"/>
              </a:rPr>
              <a:t> </a:t>
            </a:r>
            <a:r>
              <a:rPr lang="pt-BR" dirty="0" err="1">
                <a:latin typeface="Montserrat" pitchFamily="2" charset="77"/>
              </a:rPr>
              <a:t>application</a:t>
            </a:r>
            <a:r>
              <a:rPr lang="pt-BR" dirty="0">
                <a:latin typeface="Montserrat" pitchFamily="2" charset="77"/>
              </a:rPr>
              <a:t> </a:t>
            </a:r>
            <a:r>
              <a:rPr lang="pt-BR" dirty="0" err="1">
                <a:latin typeface="Montserrat" pitchFamily="2" charset="77"/>
              </a:rPr>
              <a:t>to</a:t>
            </a:r>
            <a:r>
              <a:rPr lang="pt-BR" dirty="0">
                <a:latin typeface="Montserrat" pitchFamily="2" charset="77"/>
              </a:rPr>
              <a:t> </a:t>
            </a:r>
            <a:r>
              <a:rPr lang="pt-BR" dirty="0" err="1">
                <a:latin typeface="Montserrat" pitchFamily="2" charset="77"/>
              </a:rPr>
              <a:t>run</a:t>
            </a:r>
            <a:r>
              <a:rPr lang="pt-BR" dirty="0">
                <a:latin typeface="Montserrat" pitchFamily="2" charset="77"/>
              </a:rPr>
              <a:t>.</a:t>
            </a:r>
            <a:br>
              <a:rPr lang="pt-BR" dirty="0">
                <a:latin typeface="Montserrat" pitchFamily="2" charset="77"/>
              </a:rPr>
            </a:br>
            <a:r>
              <a:rPr lang="pt-BR" dirty="0">
                <a:latin typeface="Montserrat" pitchFamily="2" charset="77"/>
              </a:rPr>
              <a:t>The container </a:t>
            </a:r>
            <a:r>
              <a:rPr lang="pt-BR" dirty="0" err="1">
                <a:latin typeface="Montserrat" pitchFamily="2" charset="77"/>
              </a:rPr>
              <a:t>becomes</a:t>
            </a:r>
            <a:r>
              <a:rPr lang="pt-BR" dirty="0">
                <a:latin typeface="Montserrat" pitchFamily="2" charset="77"/>
              </a:rPr>
              <a:t> </a:t>
            </a:r>
            <a:r>
              <a:rPr lang="pt-BR" dirty="0" err="1">
                <a:latin typeface="Montserrat" pitchFamily="2" charset="77"/>
              </a:rPr>
              <a:t>portable</a:t>
            </a:r>
            <a:r>
              <a:rPr lang="pt-BR" dirty="0">
                <a:latin typeface="Montserrat" pitchFamily="2" charset="77"/>
              </a:rPr>
              <a:t>, </a:t>
            </a:r>
            <a:r>
              <a:rPr lang="pt-BR" dirty="0" err="1">
                <a:latin typeface="Montserrat" pitchFamily="2" charset="77"/>
              </a:rPr>
              <a:t>regardless</a:t>
            </a:r>
            <a:r>
              <a:rPr lang="pt-BR" dirty="0">
                <a:latin typeface="Montserrat" pitchFamily="2" charset="77"/>
              </a:rPr>
              <a:t> </a:t>
            </a:r>
            <a:r>
              <a:rPr lang="pt-BR" dirty="0" err="1">
                <a:latin typeface="Montserrat" pitchFamily="2" charset="77"/>
              </a:rPr>
              <a:t>of</a:t>
            </a:r>
            <a:r>
              <a:rPr lang="pt-BR" dirty="0">
                <a:latin typeface="Montserrat" pitchFamily="2" charset="77"/>
              </a:rPr>
              <a:t> </a:t>
            </a:r>
            <a:r>
              <a:rPr lang="pt-BR" dirty="0" err="1">
                <a:latin typeface="Montserrat" pitchFamily="2" charset="77"/>
              </a:rPr>
              <a:t>the</a:t>
            </a:r>
            <a:r>
              <a:rPr lang="pt-BR" dirty="0">
                <a:latin typeface="Montserrat" pitchFamily="2" charset="77"/>
              </a:rPr>
              <a:t> </a:t>
            </a:r>
            <a:r>
              <a:rPr lang="pt-BR" dirty="0" err="1">
                <a:latin typeface="Montserrat" pitchFamily="2" charset="77"/>
              </a:rPr>
              <a:t>environment</a:t>
            </a:r>
            <a:r>
              <a:rPr lang="pt-BR" dirty="0">
                <a:latin typeface="Montserrat" pitchFamily="2" charset="77"/>
              </a:rPr>
              <a:t>, as </a:t>
            </a:r>
            <a:r>
              <a:rPr lang="pt-BR" dirty="0" err="1">
                <a:latin typeface="Montserrat" pitchFamily="2" charset="77"/>
              </a:rPr>
              <a:t>long</a:t>
            </a:r>
            <a:r>
              <a:rPr lang="pt-BR" dirty="0">
                <a:latin typeface="Montserrat" pitchFamily="2" charset="77"/>
              </a:rPr>
              <a:t> as a container </a:t>
            </a:r>
            <a:r>
              <a:rPr lang="pt-BR" dirty="0" err="1">
                <a:latin typeface="Montserrat" pitchFamily="2" charset="77"/>
              </a:rPr>
              <a:t>service</a:t>
            </a:r>
            <a:r>
              <a:rPr lang="pt-BR" dirty="0">
                <a:latin typeface="Montserrat" pitchFamily="2" charset="77"/>
              </a:rPr>
              <a:t> </a:t>
            </a:r>
            <a:r>
              <a:rPr lang="pt-BR" dirty="0" err="1">
                <a:latin typeface="Montserrat" pitchFamily="2" charset="77"/>
              </a:rPr>
              <a:t>is</a:t>
            </a:r>
            <a:r>
              <a:rPr lang="pt-BR" dirty="0">
                <a:latin typeface="Montserrat" pitchFamily="2" charset="77"/>
              </a:rPr>
              <a:t> </a:t>
            </a:r>
            <a:r>
              <a:rPr lang="pt-BR" dirty="0" err="1">
                <a:latin typeface="Montserrat" pitchFamily="2" charset="77"/>
              </a:rPr>
              <a:t>installed</a:t>
            </a:r>
            <a:r>
              <a:rPr lang="pt-BR" dirty="0">
                <a:latin typeface="Montserrat" pitchFamily="2" charset="77"/>
              </a:rPr>
              <a:t> </a:t>
            </a:r>
            <a:r>
              <a:rPr lang="pt-BR" dirty="0" err="1">
                <a:latin typeface="Montserrat" pitchFamily="2" charset="77"/>
              </a:rPr>
              <a:t>on</a:t>
            </a:r>
            <a:r>
              <a:rPr lang="pt-BR" dirty="0">
                <a:latin typeface="Montserrat" pitchFamily="2" charset="77"/>
              </a:rPr>
              <a:t> </a:t>
            </a:r>
            <a:r>
              <a:rPr lang="pt-BR" dirty="0" err="1">
                <a:latin typeface="Montserrat" pitchFamily="2" charset="77"/>
              </a:rPr>
              <a:t>the</a:t>
            </a:r>
            <a:r>
              <a:rPr lang="pt-BR" dirty="0">
                <a:latin typeface="Montserrat" pitchFamily="2" charset="77"/>
              </a:rPr>
              <a:t> </a:t>
            </a:r>
            <a:r>
              <a:rPr lang="pt-BR" dirty="0" err="1">
                <a:latin typeface="Montserrat" pitchFamily="2" charset="77"/>
              </a:rPr>
              <a:t>operating</a:t>
            </a:r>
            <a:r>
              <a:rPr lang="pt-BR" dirty="0">
                <a:latin typeface="Montserrat" pitchFamily="2" charset="77"/>
              </a:rPr>
              <a:t> system, </a:t>
            </a:r>
            <a:r>
              <a:rPr lang="pt-BR" dirty="0" err="1">
                <a:latin typeface="Montserrat" pitchFamily="2" charset="77"/>
              </a:rPr>
              <a:t>whether</a:t>
            </a:r>
            <a:r>
              <a:rPr lang="pt-BR" dirty="0">
                <a:latin typeface="Montserrat" pitchFamily="2" charset="77"/>
              </a:rPr>
              <a:t> </a:t>
            </a:r>
            <a:r>
              <a:rPr lang="pt-BR" dirty="0" err="1">
                <a:latin typeface="Montserrat" pitchFamily="2" charset="77"/>
              </a:rPr>
              <a:t>it's</a:t>
            </a:r>
            <a:r>
              <a:rPr lang="pt-BR" dirty="0">
                <a:latin typeface="Montserrat" pitchFamily="2" charset="77"/>
              </a:rPr>
              <a:t> Windows, Linux, </a:t>
            </a:r>
            <a:r>
              <a:rPr lang="pt-BR" dirty="0" err="1">
                <a:latin typeface="Montserrat" pitchFamily="2" charset="77"/>
              </a:rPr>
              <a:t>or</a:t>
            </a:r>
            <a:r>
              <a:rPr lang="pt-BR" dirty="0">
                <a:latin typeface="Montserrat" pitchFamily="2" charset="77"/>
              </a:rPr>
              <a:t> </a:t>
            </a:r>
            <a:r>
              <a:rPr lang="pt-BR" dirty="0" err="1">
                <a:latin typeface="Montserrat" pitchFamily="2" charset="77"/>
              </a:rPr>
              <a:t>macOS</a:t>
            </a:r>
            <a:r>
              <a:rPr lang="pt-BR" dirty="0">
                <a:latin typeface="Montserrat" pitchFamily="2" charset="77"/>
              </a:rPr>
              <a:t>.</a:t>
            </a:r>
            <a:br>
              <a:rPr lang="pt-BR" dirty="0">
                <a:latin typeface="Montserrat" pitchFamily="2" charset="77"/>
              </a:rPr>
            </a:br>
            <a:r>
              <a:rPr lang="pt-BR" dirty="0">
                <a:latin typeface="Montserrat" pitchFamily="2" charset="77"/>
              </a:rPr>
              <a:t>Containers </a:t>
            </a:r>
            <a:r>
              <a:rPr lang="pt-BR" dirty="0" err="1">
                <a:latin typeface="Montserrat" pitchFamily="2" charset="77"/>
              </a:rPr>
              <a:t>eliminate</a:t>
            </a:r>
            <a:r>
              <a:rPr lang="pt-BR" dirty="0">
                <a:latin typeface="Montserrat" pitchFamily="2" charset="77"/>
              </a:rPr>
              <a:t> </a:t>
            </a:r>
            <a:r>
              <a:rPr lang="pt-BR" dirty="0" err="1">
                <a:latin typeface="Montserrat" pitchFamily="2" charset="77"/>
              </a:rPr>
              <a:t>the</a:t>
            </a:r>
            <a:r>
              <a:rPr lang="pt-BR" dirty="0">
                <a:latin typeface="Montserrat" pitchFamily="2" charset="77"/>
              </a:rPr>
              <a:t> </a:t>
            </a:r>
            <a:r>
              <a:rPr lang="pt-BR" dirty="0" err="1">
                <a:latin typeface="Montserrat" pitchFamily="2" charset="77"/>
              </a:rPr>
              <a:t>phrase</a:t>
            </a:r>
            <a:r>
              <a:rPr lang="pt-BR" dirty="0">
                <a:latin typeface="Montserrat" pitchFamily="2" charset="77"/>
              </a:rPr>
              <a:t>: "It </a:t>
            </a:r>
            <a:r>
              <a:rPr lang="pt-BR" dirty="0" err="1">
                <a:latin typeface="Montserrat" pitchFamily="2" charset="77"/>
              </a:rPr>
              <a:t>works</a:t>
            </a:r>
            <a:r>
              <a:rPr lang="pt-BR" dirty="0">
                <a:latin typeface="Montserrat" pitchFamily="2" charset="77"/>
              </a:rPr>
              <a:t> </a:t>
            </a:r>
            <a:r>
              <a:rPr lang="pt-BR" dirty="0" err="1">
                <a:latin typeface="Montserrat" pitchFamily="2" charset="77"/>
              </a:rPr>
              <a:t>on</a:t>
            </a:r>
            <a:r>
              <a:rPr lang="pt-BR" dirty="0">
                <a:latin typeface="Montserrat" pitchFamily="2" charset="77"/>
              </a:rPr>
              <a:t> </a:t>
            </a:r>
            <a:r>
              <a:rPr lang="pt-BR" dirty="0" err="1">
                <a:latin typeface="Montserrat" pitchFamily="2" charset="77"/>
              </a:rPr>
              <a:t>my</a:t>
            </a:r>
            <a:r>
              <a:rPr lang="pt-BR" dirty="0">
                <a:latin typeface="Montserrat" pitchFamily="2" charset="77"/>
              </a:rPr>
              <a:t> machine."</a:t>
            </a:r>
            <a:endParaRPr lang="pt-BR" sz="1800" dirty="0">
              <a:latin typeface="Montserrat" pitchFamily="2" charset="77"/>
              <a:ea typeface="Proxima Nova"/>
              <a:cs typeface="Proxima Nova"/>
              <a:sym typeface="Proxima Nova"/>
            </a:endParaRPr>
          </a:p>
        </p:txBody>
      </p:sp>
      <p:pic>
        <p:nvPicPr>
          <p:cNvPr id="14" name="Google Shape;108;p16">
            <a:extLst>
              <a:ext uri="{FF2B5EF4-FFF2-40B4-BE49-F238E27FC236}">
                <a16:creationId xmlns:a16="http://schemas.microsoft.com/office/drawing/2014/main" id="{09F4D390-0C7D-C87E-7A0C-7FEBBD189E7D}"/>
              </a:ext>
            </a:extLst>
          </p:cNvPr>
          <p:cNvPicPr preferRelativeResize="0"/>
          <p:nvPr/>
        </p:nvPicPr>
        <p:blipFill>
          <a:blip r:embed="rId3">
            <a:alphaModFix/>
          </a:blip>
          <a:stretch>
            <a:fillRect/>
          </a:stretch>
        </p:blipFill>
        <p:spPr>
          <a:xfrm>
            <a:off x="6628359" y="3223507"/>
            <a:ext cx="352425" cy="349189"/>
          </a:xfrm>
          <a:prstGeom prst="rect">
            <a:avLst/>
          </a:prstGeom>
          <a:noFill/>
          <a:ln>
            <a:noFill/>
          </a:ln>
        </p:spPr>
      </p:pic>
      <p:pic>
        <p:nvPicPr>
          <p:cNvPr id="15" name="Google Shape;108;p16">
            <a:extLst>
              <a:ext uri="{FF2B5EF4-FFF2-40B4-BE49-F238E27FC236}">
                <a16:creationId xmlns:a16="http://schemas.microsoft.com/office/drawing/2014/main" id="{C06BB3BE-CDC9-3125-6DD1-CB302542A60C}"/>
              </a:ext>
            </a:extLst>
          </p:cNvPr>
          <p:cNvPicPr preferRelativeResize="0"/>
          <p:nvPr/>
        </p:nvPicPr>
        <p:blipFill>
          <a:blip r:embed="rId3">
            <a:alphaModFix/>
          </a:blip>
          <a:stretch>
            <a:fillRect/>
          </a:stretch>
        </p:blipFill>
        <p:spPr>
          <a:xfrm>
            <a:off x="11192929" y="460992"/>
            <a:ext cx="352425" cy="349189"/>
          </a:xfrm>
          <a:prstGeom prst="rect">
            <a:avLst/>
          </a:prstGeom>
          <a:noFill/>
          <a:ln>
            <a:noFill/>
          </a:ln>
        </p:spPr>
      </p:pic>
      <p:pic>
        <p:nvPicPr>
          <p:cNvPr id="1029" name="Picture 5" descr="A cartoon-style meme featuring a cute cat in the 'Works on My Machine' meme pose, with paws raised in a defensive gesture. The text reads 'Works on My Machine' in bold, comic-style font. The cat has a cheerful and expressive face, with a playful monochromatic design and a dotted comic background. The layout resembles the classic meme style.">
            <a:extLst>
              <a:ext uri="{FF2B5EF4-FFF2-40B4-BE49-F238E27FC236}">
                <a16:creationId xmlns:a16="http://schemas.microsoft.com/office/drawing/2014/main" id="{2B475A31-6FC1-FB25-B2AA-36E67FE05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6932" y="286959"/>
            <a:ext cx="3625997" cy="362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6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2;p14">
            <a:extLst>
              <a:ext uri="{FF2B5EF4-FFF2-40B4-BE49-F238E27FC236}">
                <a16:creationId xmlns:a16="http://schemas.microsoft.com/office/drawing/2014/main" id="{9DAA5108-63F3-4056-B7FF-0E020CEA9BC8}"/>
              </a:ext>
            </a:extLst>
          </p:cNvPr>
          <p:cNvSpPr txBox="1">
            <a:spLocks/>
          </p:cNvSpPr>
          <p:nvPr/>
        </p:nvSpPr>
        <p:spPr>
          <a:xfrm>
            <a:off x="389474" y="228975"/>
            <a:ext cx="11246909" cy="846002"/>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1100"/>
              <a:buFont typeface="Arial"/>
              <a:buNone/>
            </a:pPr>
            <a:r>
              <a:rPr lang="pt-BR" sz="3200" b="1">
                <a:solidFill>
                  <a:srgbClr val="202124"/>
                </a:solidFill>
                <a:latin typeface="Proxima Nova"/>
                <a:ea typeface="Proxima Nova"/>
                <a:cs typeface="Proxima Nova"/>
                <a:sym typeface="Proxima Nova"/>
              </a:rPr>
              <a:t>Docker </a:t>
            </a:r>
          </a:p>
          <a:p>
            <a:pPr>
              <a:spcBef>
                <a:spcPts val="0"/>
              </a:spcBef>
            </a:pPr>
            <a:endParaRPr lang="pt-BR" sz="3200" b="1" dirty="0">
              <a:latin typeface="Proxima Nova"/>
              <a:ea typeface="Proxima Nova"/>
              <a:cs typeface="Proxima Nova"/>
              <a:sym typeface="Proxima Nova"/>
            </a:endParaRPr>
          </a:p>
        </p:txBody>
      </p:sp>
      <p:sp>
        <p:nvSpPr>
          <p:cNvPr id="5" name="Google Shape;63;p14">
            <a:extLst>
              <a:ext uri="{FF2B5EF4-FFF2-40B4-BE49-F238E27FC236}">
                <a16:creationId xmlns:a16="http://schemas.microsoft.com/office/drawing/2014/main" id="{DB60A18E-7C5A-A2EE-7C08-A234BF85C7F6}"/>
              </a:ext>
            </a:extLst>
          </p:cNvPr>
          <p:cNvSpPr txBox="1">
            <a:spLocks/>
          </p:cNvSpPr>
          <p:nvPr/>
        </p:nvSpPr>
        <p:spPr>
          <a:xfrm>
            <a:off x="363462" y="1351438"/>
            <a:ext cx="7601285" cy="2587211"/>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5000"/>
              </a:lnSpc>
              <a:spcBef>
                <a:spcPts val="1200"/>
              </a:spcBef>
            </a:pPr>
            <a:r>
              <a:rPr lang="pt-BR" sz="1800" dirty="0">
                <a:latin typeface="Montserrat" pitchFamily="2" charset="77"/>
              </a:rPr>
              <a:t>Docker </a:t>
            </a:r>
            <a:r>
              <a:rPr lang="pt-BR" sz="1800" dirty="0" err="1">
                <a:latin typeface="Montserrat" pitchFamily="2" charset="77"/>
              </a:rPr>
              <a:t>began</a:t>
            </a:r>
            <a:r>
              <a:rPr lang="pt-BR" sz="1800" dirty="0">
                <a:latin typeface="Montserrat" pitchFamily="2" charset="77"/>
              </a:rPr>
              <a:t> </a:t>
            </a:r>
            <a:r>
              <a:rPr lang="pt-BR" sz="1800" dirty="0" err="1">
                <a:latin typeface="Montserrat" pitchFamily="2" charset="77"/>
              </a:rPr>
              <a:t>being</a:t>
            </a:r>
            <a:r>
              <a:rPr lang="pt-BR" sz="1800" dirty="0">
                <a:latin typeface="Montserrat" pitchFamily="2" charset="77"/>
              </a:rPr>
              <a:t> </a:t>
            </a:r>
            <a:r>
              <a:rPr lang="pt-BR" sz="1800" dirty="0" err="1">
                <a:latin typeface="Montserrat" pitchFamily="2" charset="77"/>
              </a:rPr>
              <a:t>planned</a:t>
            </a:r>
            <a:r>
              <a:rPr lang="pt-BR" sz="1800" dirty="0">
                <a:latin typeface="Montserrat" pitchFamily="2" charset="77"/>
              </a:rPr>
              <a:t> in 2008 </a:t>
            </a:r>
            <a:r>
              <a:rPr lang="pt-BR" sz="1800" dirty="0" err="1">
                <a:latin typeface="Montserrat" pitchFamily="2" charset="77"/>
              </a:rPr>
              <a:t>with</a:t>
            </a:r>
            <a:r>
              <a:rPr lang="pt-BR" sz="1800" dirty="0">
                <a:latin typeface="Montserrat" pitchFamily="2" charset="77"/>
              </a:rPr>
              <a:t> </a:t>
            </a:r>
            <a:r>
              <a:rPr lang="pt-BR" sz="1800" dirty="0" err="1">
                <a:latin typeface="Montserrat" pitchFamily="2" charset="77"/>
              </a:rPr>
              <a:t>the</a:t>
            </a:r>
            <a:r>
              <a:rPr lang="pt-BR" sz="1800" dirty="0">
                <a:latin typeface="Montserrat" pitchFamily="2" charset="77"/>
              </a:rPr>
              <a:t> </a:t>
            </a:r>
            <a:r>
              <a:rPr lang="pt-BR" sz="1800" dirty="0" err="1">
                <a:latin typeface="Montserrat" pitchFamily="2" charset="77"/>
              </a:rPr>
              <a:t>foundation</a:t>
            </a:r>
            <a:r>
              <a:rPr lang="pt-BR" sz="1800" dirty="0">
                <a:latin typeface="Montserrat" pitchFamily="2" charset="77"/>
              </a:rPr>
              <a:t> </a:t>
            </a:r>
            <a:r>
              <a:rPr lang="pt-BR" sz="1800" dirty="0" err="1">
                <a:latin typeface="Montserrat" pitchFamily="2" charset="77"/>
              </a:rPr>
              <a:t>of</a:t>
            </a:r>
            <a:r>
              <a:rPr lang="pt-BR" sz="1800" dirty="0">
                <a:latin typeface="Montserrat" pitchFamily="2" charset="77"/>
              </a:rPr>
              <a:t> </a:t>
            </a:r>
            <a:r>
              <a:rPr lang="pt-BR" sz="1800" dirty="0" err="1">
                <a:latin typeface="Montserrat" pitchFamily="2" charset="77"/>
              </a:rPr>
              <a:t>dotCloud</a:t>
            </a:r>
            <a:r>
              <a:rPr lang="pt-BR" sz="1800" dirty="0">
                <a:latin typeface="Montserrat" pitchFamily="2" charset="77"/>
              </a:rPr>
              <a:t>, a </a:t>
            </a:r>
            <a:r>
              <a:rPr lang="pt-BR" sz="1800" dirty="0" err="1">
                <a:latin typeface="Montserrat" pitchFamily="2" charset="77"/>
              </a:rPr>
              <a:t>company</a:t>
            </a:r>
            <a:r>
              <a:rPr lang="pt-BR" sz="1800" dirty="0">
                <a:latin typeface="Montserrat" pitchFamily="2" charset="77"/>
              </a:rPr>
              <a:t> </a:t>
            </a:r>
            <a:r>
              <a:rPr lang="pt-BR" sz="1800" dirty="0" err="1">
                <a:latin typeface="Montserrat" pitchFamily="2" charset="77"/>
              </a:rPr>
              <a:t>that</a:t>
            </a:r>
            <a:r>
              <a:rPr lang="pt-BR" sz="1800" dirty="0">
                <a:latin typeface="Montserrat" pitchFamily="2" charset="77"/>
              </a:rPr>
              <a:t> </a:t>
            </a:r>
            <a:r>
              <a:rPr lang="pt-BR" sz="1800" dirty="0" err="1">
                <a:latin typeface="Montserrat" pitchFamily="2" charset="77"/>
              </a:rPr>
              <a:t>provided</a:t>
            </a:r>
            <a:r>
              <a:rPr lang="pt-BR" sz="1800" dirty="0">
                <a:latin typeface="Montserrat" pitchFamily="2" charset="77"/>
              </a:rPr>
              <a:t> </a:t>
            </a:r>
            <a:r>
              <a:rPr lang="pt-BR" sz="1800" dirty="0" err="1">
                <a:latin typeface="Montserrat" pitchFamily="2" charset="77"/>
              </a:rPr>
              <a:t>platform</a:t>
            </a:r>
            <a:r>
              <a:rPr lang="pt-BR" sz="1800" dirty="0">
                <a:latin typeface="Montserrat" pitchFamily="2" charset="77"/>
              </a:rPr>
              <a:t>-as-a-</a:t>
            </a:r>
            <a:r>
              <a:rPr lang="pt-BR" sz="1800" dirty="0" err="1">
                <a:latin typeface="Montserrat" pitchFamily="2" charset="77"/>
              </a:rPr>
              <a:t>service</a:t>
            </a:r>
            <a:r>
              <a:rPr lang="pt-BR" sz="1800" dirty="0">
                <a:latin typeface="Montserrat" pitchFamily="2" charset="77"/>
              </a:rPr>
              <a:t>. The major breakthrough came in 2013 </a:t>
            </a:r>
            <a:r>
              <a:rPr lang="pt-BR" sz="1800" dirty="0" err="1">
                <a:latin typeface="Montserrat" pitchFamily="2" charset="77"/>
              </a:rPr>
              <a:t>when</a:t>
            </a:r>
            <a:r>
              <a:rPr lang="pt-BR" sz="1800" dirty="0">
                <a:latin typeface="Montserrat" pitchFamily="2" charset="77"/>
              </a:rPr>
              <a:t> </a:t>
            </a:r>
            <a:r>
              <a:rPr lang="pt-BR" sz="1800" dirty="0" err="1">
                <a:latin typeface="Montserrat" pitchFamily="2" charset="77"/>
              </a:rPr>
              <a:t>the</a:t>
            </a:r>
            <a:r>
              <a:rPr lang="pt-BR" sz="1800" dirty="0">
                <a:latin typeface="Montserrat" pitchFamily="2" charset="77"/>
              </a:rPr>
              <a:t> </a:t>
            </a:r>
            <a:r>
              <a:rPr lang="pt-BR" sz="1800" dirty="0" err="1">
                <a:latin typeface="Montserrat" pitchFamily="2" charset="77"/>
              </a:rPr>
              <a:t>platform's</a:t>
            </a:r>
            <a:r>
              <a:rPr lang="pt-BR" sz="1800" dirty="0">
                <a:latin typeface="Montserrat" pitchFamily="2" charset="77"/>
              </a:rPr>
              <a:t> </a:t>
            </a:r>
            <a:r>
              <a:rPr lang="pt-BR" sz="1800" dirty="0" err="1">
                <a:latin typeface="Montserrat" pitchFamily="2" charset="77"/>
              </a:rPr>
              <a:t>code</a:t>
            </a:r>
            <a:r>
              <a:rPr lang="pt-BR" sz="1800" dirty="0">
                <a:latin typeface="Montserrat" pitchFamily="2" charset="77"/>
              </a:rPr>
              <a:t> </a:t>
            </a:r>
            <a:r>
              <a:rPr lang="pt-BR" sz="1800" dirty="0" err="1">
                <a:latin typeface="Montserrat" pitchFamily="2" charset="77"/>
              </a:rPr>
              <a:t>became</a:t>
            </a:r>
            <a:r>
              <a:rPr lang="pt-BR" sz="1800" dirty="0">
                <a:latin typeface="Montserrat" pitchFamily="2" charset="77"/>
              </a:rPr>
              <a:t> open-</a:t>
            </a:r>
            <a:r>
              <a:rPr lang="pt-BR" sz="1800" dirty="0" err="1">
                <a:latin typeface="Montserrat" pitchFamily="2" charset="77"/>
              </a:rPr>
              <a:t>source</a:t>
            </a:r>
            <a:r>
              <a:rPr lang="pt-BR" sz="1800" dirty="0">
                <a:latin typeface="Montserrat" pitchFamily="2" charset="77"/>
              </a:rPr>
              <a:t>, </a:t>
            </a:r>
            <a:r>
              <a:rPr lang="pt-BR" sz="1800" dirty="0" err="1">
                <a:latin typeface="Montserrat" pitchFamily="2" charset="77"/>
              </a:rPr>
              <a:t>bringing</a:t>
            </a:r>
            <a:r>
              <a:rPr lang="pt-BR" sz="1800" dirty="0">
                <a:latin typeface="Montserrat" pitchFamily="2" charset="77"/>
              </a:rPr>
              <a:t> Docker </a:t>
            </a:r>
            <a:r>
              <a:rPr lang="pt-BR" sz="1800" dirty="0" err="1">
                <a:latin typeface="Montserrat" pitchFamily="2" charset="77"/>
              </a:rPr>
              <a:t>to</a:t>
            </a:r>
            <a:r>
              <a:rPr lang="pt-BR" sz="1800" dirty="0">
                <a:latin typeface="Montserrat" pitchFamily="2" charset="77"/>
              </a:rPr>
              <a:t> </a:t>
            </a:r>
            <a:r>
              <a:rPr lang="pt-BR" sz="1800" dirty="0" err="1">
                <a:latin typeface="Montserrat" pitchFamily="2" charset="77"/>
              </a:rPr>
              <a:t>fame</a:t>
            </a:r>
            <a:r>
              <a:rPr lang="pt-BR" sz="1800" dirty="0">
                <a:latin typeface="Montserrat" pitchFamily="2" charset="77"/>
              </a:rPr>
              <a:t>!</a:t>
            </a:r>
            <a:br>
              <a:rPr lang="pt-BR" sz="1800" dirty="0">
                <a:latin typeface="Montserrat" pitchFamily="2" charset="77"/>
              </a:rPr>
            </a:br>
            <a:r>
              <a:rPr lang="pt-BR" sz="1800" dirty="0">
                <a:latin typeface="Montserrat" pitchFamily="2" charset="77"/>
              </a:rPr>
              <a:t>Today, Docker </a:t>
            </a:r>
            <a:r>
              <a:rPr lang="pt-BR" sz="1800" dirty="0" err="1">
                <a:latin typeface="Montserrat" pitchFamily="2" charset="77"/>
              </a:rPr>
              <a:t>is</a:t>
            </a:r>
            <a:r>
              <a:rPr lang="pt-BR" sz="1800" dirty="0">
                <a:latin typeface="Montserrat" pitchFamily="2" charset="77"/>
              </a:rPr>
              <a:t> </a:t>
            </a:r>
            <a:r>
              <a:rPr lang="pt-BR" sz="1800" dirty="0" err="1">
                <a:latin typeface="Montserrat" pitchFamily="2" charset="77"/>
              </a:rPr>
              <a:t>already</a:t>
            </a:r>
            <a:r>
              <a:rPr lang="pt-BR" sz="1800" dirty="0">
                <a:latin typeface="Montserrat" pitchFamily="2" charset="77"/>
              </a:rPr>
              <a:t> </a:t>
            </a:r>
            <a:r>
              <a:rPr lang="pt-BR" sz="1800" dirty="0" err="1">
                <a:latin typeface="Montserrat" pitchFamily="2" charset="77"/>
              </a:rPr>
              <a:t>used</a:t>
            </a:r>
            <a:r>
              <a:rPr lang="pt-BR" sz="1800" dirty="0">
                <a:latin typeface="Montserrat" pitchFamily="2" charset="77"/>
              </a:rPr>
              <a:t> </a:t>
            </a:r>
            <a:r>
              <a:rPr lang="pt-BR" sz="1800" dirty="0" err="1">
                <a:latin typeface="Montserrat" pitchFamily="2" charset="77"/>
              </a:rPr>
              <a:t>by</a:t>
            </a:r>
            <a:r>
              <a:rPr lang="pt-BR" sz="1800" dirty="0">
                <a:latin typeface="Montserrat" pitchFamily="2" charset="77"/>
              </a:rPr>
              <a:t> </a:t>
            </a:r>
            <a:r>
              <a:rPr lang="pt-BR" sz="1800" dirty="0" err="1">
                <a:latin typeface="Montserrat" pitchFamily="2" charset="77"/>
              </a:rPr>
              <a:t>various</a:t>
            </a:r>
            <a:r>
              <a:rPr lang="pt-BR" sz="1800" dirty="0">
                <a:latin typeface="Montserrat" pitchFamily="2" charset="77"/>
              </a:rPr>
              <a:t> cloud </a:t>
            </a:r>
            <a:r>
              <a:rPr lang="pt-BR" sz="1800" dirty="0" err="1">
                <a:latin typeface="Montserrat" pitchFamily="2" charset="77"/>
              </a:rPr>
              <a:t>platforms</a:t>
            </a:r>
            <a:r>
              <a:rPr lang="pt-BR" sz="1800" dirty="0">
                <a:latin typeface="Montserrat" pitchFamily="2" charset="77"/>
              </a:rPr>
              <a:t> in </a:t>
            </a:r>
            <a:r>
              <a:rPr lang="pt-BR" sz="1800" dirty="0" err="1">
                <a:latin typeface="Montserrat" pitchFamily="2" charset="77"/>
              </a:rPr>
              <a:t>the</a:t>
            </a:r>
            <a:r>
              <a:rPr lang="pt-BR" sz="1800" dirty="0">
                <a:latin typeface="Montserrat" pitchFamily="2" charset="77"/>
              </a:rPr>
              <a:t> </a:t>
            </a:r>
            <a:r>
              <a:rPr lang="pt-BR" sz="1800" dirty="0" err="1">
                <a:latin typeface="Montserrat" pitchFamily="2" charset="77"/>
              </a:rPr>
              <a:t>market</a:t>
            </a:r>
            <a:r>
              <a:rPr lang="pt-BR" sz="1800" dirty="0">
                <a:latin typeface="Montserrat" pitchFamily="2" charset="77"/>
              </a:rPr>
              <a:t>.</a:t>
            </a:r>
            <a:br>
              <a:rPr lang="pt-BR" sz="1800" dirty="0">
                <a:latin typeface="Montserrat" pitchFamily="2" charset="77"/>
                <a:ea typeface="Montserrat"/>
                <a:cs typeface="Montserrat"/>
                <a:sym typeface="Montserrat"/>
              </a:rPr>
            </a:br>
            <a:br>
              <a:rPr lang="pt-BR" sz="1200" dirty="0">
                <a:latin typeface="Montserrat"/>
                <a:ea typeface="Montserrat"/>
                <a:cs typeface="Montserrat"/>
                <a:sym typeface="Montserrat"/>
              </a:rPr>
            </a:br>
            <a:endParaRPr lang="pt-BR" sz="1200" b="1" dirty="0">
              <a:solidFill>
                <a:srgbClr val="1673FA"/>
              </a:solidFill>
              <a:latin typeface="Proxima Nova"/>
              <a:ea typeface="Proxima Nova"/>
              <a:cs typeface="Proxima Nova"/>
              <a:sym typeface="Proxima Nova"/>
            </a:endParaRPr>
          </a:p>
        </p:txBody>
      </p:sp>
      <p:sp>
        <p:nvSpPr>
          <p:cNvPr id="6" name="Google Shape;65;p14">
            <a:extLst>
              <a:ext uri="{FF2B5EF4-FFF2-40B4-BE49-F238E27FC236}">
                <a16:creationId xmlns:a16="http://schemas.microsoft.com/office/drawing/2014/main" id="{FF6F1E5E-31B3-B63D-B5D9-43E2F1C26BC9}"/>
              </a:ext>
            </a:extLst>
          </p:cNvPr>
          <p:cNvSpPr txBox="1"/>
          <p:nvPr/>
        </p:nvSpPr>
        <p:spPr>
          <a:xfrm>
            <a:off x="4476997" y="4252871"/>
            <a:ext cx="7335887" cy="2665315"/>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Clr>
                <a:schemeClr val="dk1"/>
              </a:buClr>
              <a:buSzPts val="1100"/>
              <a:buFont typeface="Arial"/>
              <a:buNone/>
            </a:pPr>
            <a:r>
              <a:rPr lang="pt-BR" dirty="0">
                <a:latin typeface="Montserrat" pitchFamily="2" charset="77"/>
              </a:rPr>
              <a:t>Docker </a:t>
            </a:r>
            <a:r>
              <a:rPr lang="pt-BR" dirty="0" err="1">
                <a:latin typeface="Montserrat" pitchFamily="2" charset="77"/>
              </a:rPr>
              <a:t>has</a:t>
            </a:r>
            <a:r>
              <a:rPr lang="pt-BR" dirty="0">
                <a:latin typeface="Montserrat" pitchFamily="2" charset="77"/>
              </a:rPr>
              <a:t> a </a:t>
            </a:r>
            <a:r>
              <a:rPr lang="pt-BR" dirty="0" err="1">
                <a:latin typeface="Montserrat" pitchFamily="2" charset="77"/>
              </a:rPr>
              <a:t>public</a:t>
            </a:r>
            <a:r>
              <a:rPr lang="pt-BR" dirty="0">
                <a:latin typeface="Montserrat" pitchFamily="2" charset="77"/>
              </a:rPr>
              <a:t> </a:t>
            </a:r>
            <a:r>
              <a:rPr lang="pt-BR" dirty="0" err="1">
                <a:latin typeface="Montserrat" pitchFamily="2" charset="77"/>
              </a:rPr>
              <a:t>image</a:t>
            </a:r>
            <a:r>
              <a:rPr lang="pt-BR" dirty="0">
                <a:latin typeface="Montserrat" pitchFamily="2" charset="77"/>
              </a:rPr>
              <a:t> </a:t>
            </a:r>
            <a:r>
              <a:rPr lang="pt-BR" dirty="0" err="1">
                <a:latin typeface="Montserrat" pitchFamily="2" charset="77"/>
              </a:rPr>
              <a:t>repository</a:t>
            </a:r>
            <a:r>
              <a:rPr lang="pt-BR" dirty="0">
                <a:latin typeface="Montserrat" pitchFamily="2" charset="77"/>
              </a:rPr>
              <a:t> </a:t>
            </a:r>
            <a:r>
              <a:rPr lang="pt-BR" dirty="0" err="1">
                <a:latin typeface="Montserrat" pitchFamily="2" charset="77"/>
              </a:rPr>
              <a:t>called</a:t>
            </a:r>
            <a:r>
              <a:rPr lang="pt-BR" dirty="0">
                <a:latin typeface="Montserrat" pitchFamily="2" charset="77"/>
              </a:rPr>
              <a:t> Docker Hub, </a:t>
            </a:r>
            <a:r>
              <a:rPr lang="pt-BR" dirty="0" err="1">
                <a:latin typeface="Montserrat" pitchFamily="2" charset="77"/>
              </a:rPr>
              <a:t>where</a:t>
            </a:r>
            <a:r>
              <a:rPr lang="pt-BR" dirty="0">
                <a:latin typeface="Montserrat" pitchFamily="2" charset="77"/>
              </a:rPr>
              <a:t> </a:t>
            </a:r>
            <a:r>
              <a:rPr lang="pt-BR" dirty="0" err="1">
                <a:latin typeface="Montserrat" pitchFamily="2" charset="77"/>
              </a:rPr>
              <a:t>many</a:t>
            </a:r>
            <a:r>
              <a:rPr lang="pt-BR" dirty="0">
                <a:latin typeface="Montserrat" pitchFamily="2" charset="77"/>
              </a:rPr>
              <a:t> </a:t>
            </a:r>
            <a:r>
              <a:rPr lang="pt-BR" dirty="0" err="1">
                <a:latin typeface="Montserrat" pitchFamily="2" charset="77"/>
              </a:rPr>
              <a:t>companies</a:t>
            </a:r>
            <a:r>
              <a:rPr lang="pt-BR" dirty="0">
                <a:latin typeface="Montserrat" pitchFamily="2" charset="77"/>
              </a:rPr>
              <a:t> </a:t>
            </a:r>
            <a:r>
              <a:rPr lang="pt-BR" dirty="0" err="1">
                <a:latin typeface="Montserrat" pitchFamily="2" charset="77"/>
              </a:rPr>
              <a:t>contribute</a:t>
            </a:r>
            <a:r>
              <a:rPr lang="pt-BR" dirty="0">
                <a:latin typeface="Montserrat" pitchFamily="2" charset="77"/>
              </a:rPr>
              <a:t> </a:t>
            </a:r>
            <a:r>
              <a:rPr lang="pt-BR" dirty="0" err="1">
                <a:latin typeface="Montserrat" pitchFamily="2" charset="77"/>
              </a:rPr>
              <a:t>by</a:t>
            </a:r>
            <a:r>
              <a:rPr lang="pt-BR" dirty="0">
                <a:latin typeface="Montserrat" pitchFamily="2" charset="77"/>
              </a:rPr>
              <a:t> </a:t>
            </a:r>
            <a:r>
              <a:rPr lang="pt-BR" dirty="0" err="1">
                <a:latin typeface="Montserrat" pitchFamily="2" charset="77"/>
              </a:rPr>
              <a:t>uploading</a:t>
            </a:r>
            <a:r>
              <a:rPr lang="pt-BR" dirty="0">
                <a:latin typeface="Montserrat" pitchFamily="2" charset="77"/>
              </a:rPr>
              <a:t> </a:t>
            </a:r>
            <a:r>
              <a:rPr lang="pt-BR" dirty="0" err="1">
                <a:latin typeface="Montserrat" pitchFamily="2" charset="77"/>
              </a:rPr>
              <a:t>their</a:t>
            </a:r>
            <a:r>
              <a:rPr lang="pt-BR" dirty="0">
                <a:latin typeface="Montserrat" pitchFamily="2" charset="77"/>
              </a:rPr>
              <a:t> </a:t>
            </a:r>
            <a:r>
              <a:rPr lang="pt-BR" dirty="0" err="1">
                <a:latin typeface="Montserrat" pitchFamily="2" charset="77"/>
              </a:rPr>
              <a:t>images</a:t>
            </a:r>
            <a:r>
              <a:rPr lang="pt-BR" dirty="0">
                <a:latin typeface="Montserrat" pitchFamily="2" charset="77"/>
              </a:rPr>
              <a:t> </a:t>
            </a:r>
            <a:r>
              <a:rPr lang="pt-BR" dirty="0" err="1">
                <a:latin typeface="Montserrat" pitchFamily="2" charset="77"/>
              </a:rPr>
              <a:t>whenever</a:t>
            </a:r>
            <a:r>
              <a:rPr lang="pt-BR" dirty="0">
                <a:latin typeface="Montserrat" pitchFamily="2" charset="77"/>
              </a:rPr>
              <a:t> </a:t>
            </a:r>
            <a:r>
              <a:rPr lang="pt-BR" dirty="0" err="1">
                <a:latin typeface="Montserrat" pitchFamily="2" charset="77"/>
              </a:rPr>
              <a:t>their</a:t>
            </a:r>
            <a:r>
              <a:rPr lang="pt-BR" dirty="0">
                <a:latin typeface="Montserrat" pitchFamily="2" charset="77"/>
              </a:rPr>
              <a:t> software </a:t>
            </a:r>
            <a:r>
              <a:rPr lang="pt-BR" dirty="0" err="1">
                <a:latin typeface="Montserrat" pitchFamily="2" charset="77"/>
              </a:rPr>
              <a:t>is</a:t>
            </a:r>
            <a:r>
              <a:rPr lang="pt-BR" dirty="0">
                <a:latin typeface="Montserrat" pitchFamily="2" charset="77"/>
              </a:rPr>
              <a:t> </a:t>
            </a:r>
            <a:r>
              <a:rPr lang="pt-BR" dirty="0" err="1">
                <a:latin typeface="Montserrat" pitchFamily="2" charset="77"/>
              </a:rPr>
              <a:t>updated</a:t>
            </a:r>
            <a:r>
              <a:rPr lang="pt-BR" dirty="0">
                <a:latin typeface="Montserrat" pitchFamily="2" charset="77"/>
              </a:rPr>
              <a:t>.</a:t>
            </a:r>
            <a:br>
              <a:rPr lang="pt-BR" dirty="0">
                <a:latin typeface="Montserrat" pitchFamily="2" charset="77"/>
              </a:rPr>
            </a:br>
            <a:r>
              <a:rPr lang="pt-BR" dirty="0">
                <a:latin typeface="Montserrat" pitchFamily="2" charset="77"/>
              </a:rPr>
              <a:t>Docker </a:t>
            </a:r>
            <a:r>
              <a:rPr lang="pt-BR" dirty="0" err="1">
                <a:latin typeface="Montserrat" pitchFamily="2" charset="77"/>
              </a:rPr>
              <a:t>images</a:t>
            </a:r>
            <a:r>
              <a:rPr lang="pt-BR" dirty="0">
                <a:latin typeface="Montserrat" pitchFamily="2" charset="77"/>
              </a:rPr>
              <a:t> </a:t>
            </a:r>
            <a:r>
              <a:rPr lang="pt-BR" dirty="0" err="1">
                <a:latin typeface="Montserrat" pitchFamily="2" charset="77"/>
              </a:rPr>
              <a:t>can</a:t>
            </a:r>
            <a:r>
              <a:rPr lang="pt-BR" dirty="0">
                <a:latin typeface="Montserrat" pitchFamily="2" charset="77"/>
              </a:rPr>
              <a:t> </a:t>
            </a:r>
            <a:r>
              <a:rPr lang="pt-BR" dirty="0" err="1">
                <a:latin typeface="Montserrat" pitchFamily="2" charset="77"/>
              </a:rPr>
              <a:t>be</a:t>
            </a:r>
            <a:r>
              <a:rPr lang="pt-BR" dirty="0">
                <a:latin typeface="Montserrat" pitchFamily="2" charset="77"/>
              </a:rPr>
              <a:t> </a:t>
            </a:r>
            <a:r>
              <a:rPr lang="pt-BR" dirty="0" err="1">
                <a:latin typeface="Montserrat" pitchFamily="2" charset="77"/>
              </a:rPr>
              <a:t>either</a:t>
            </a:r>
            <a:r>
              <a:rPr lang="pt-BR" dirty="0">
                <a:latin typeface="Montserrat" pitchFamily="2" charset="77"/>
              </a:rPr>
              <a:t> </a:t>
            </a:r>
            <a:r>
              <a:rPr lang="pt-BR" dirty="0" err="1">
                <a:latin typeface="Montserrat" pitchFamily="2" charset="77"/>
              </a:rPr>
              <a:t>public</a:t>
            </a:r>
            <a:r>
              <a:rPr lang="pt-BR" dirty="0">
                <a:latin typeface="Montserrat" pitchFamily="2" charset="77"/>
              </a:rPr>
              <a:t> </a:t>
            </a:r>
            <a:r>
              <a:rPr lang="pt-BR" dirty="0" err="1">
                <a:latin typeface="Montserrat" pitchFamily="2" charset="77"/>
              </a:rPr>
              <a:t>or</a:t>
            </a:r>
            <a:r>
              <a:rPr lang="pt-BR" dirty="0">
                <a:latin typeface="Montserrat" pitchFamily="2" charset="77"/>
              </a:rPr>
              <a:t> </a:t>
            </a:r>
            <a:r>
              <a:rPr lang="pt-BR" dirty="0" err="1">
                <a:latin typeface="Montserrat" pitchFamily="2" charset="77"/>
              </a:rPr>
              <a:t>private</a:t>
            </a:r>
            <a:r>
              <a:rPr lang="pt-BR" dirty="0">
                <a:latin typeface="Montserrat" pitchFamily="2" charset="77"/>
              </a:rPr>
              <a:t>.</a:t>
            </a:r>
            <a:br>
              <a:rPr lang="pt-BR" dirty="0">
                <a:latin typeface="Montserrat" pitchFamily="2" charset="77"/>
              </a:rPr>
            </a:br>
            <a:r>
              <a:rPr lang="pt-BR" dirty="0">
                <a:latin typeface="Montserrat" pitchFamily="2" charset="77"/>
              </a:rPr>
              <a:t>Docker </a:t>
            </a:r>
            <a:r>
              <a:rPr lang="pt-BR" dirty="0" err="1">
                <a:latin typeface="Montserrat" pitchFamily="2" charset="77"/>
              </a:rPr>
              <a:t>offers</a:t>
            </a:r>
            <a:r>
              <a:rPr lang="pt-BR" dirty="0">
                <a:latin typeface="Montserrat" pitchFamily="2" charset="77"/>
              </a:rPr>
              <a:t> </a:t>
            </a:r>
            <a:r>
              <a:rPr lang="pt-BR" dirty="0" err="1">
                <a:latin typeface="Montserrat" pitchFamily="2" charset="77"/>
              </a:rPr>
              <a:t>numerous</a:t>
            </a:r>
            <a:r>
              <a:rPr lang="pt-BR" dirty="0">
                <a:latin typeface="Montserrat" pitchFamily="2" charset="77"/>
              </a:rPr>
              <a:t> </a:t>
            </a:r>
            <a:r>
              <a:rPr lang="pt-BR" dirty="0" err="1">
                <a:latin typeface="Montserrat" pitchFamily="2" charset="77"/>
              </a:rPr>
              <a:t>benefits</a:t>
            </a:r>
            <a:r>
              <a:rPr lang="pt-BR" dirty="0">
                <a:latin typeface="Montserrat" pitchFamily="2" charset="77"/>
              </a:rPr>
              <a:t>, </a:t>
            </a:r>
            <a:r>
              <a:rPr lang="pt-BR" dirty="0" err="1">
                <a:latin typeface="Montserrat" pitchFamily="2" charset="77"/>
              </a:rPr>
              <a:t>especially</a:t>
            </a:r>
            <a:r>
              <a:rPr lang="pt-BR" dirty="0">
                <a:latin typeface="Montserrat" pitchFamily="2" charset="77"/>
              </a:rPr>
              <a:t> for </a:t>
            </a:r>
            <a:r>
              <a:rPr lang="pt-BR" dirty="0" err="1">
                <a:latin typeface="Montserrat" pitchFamily="2" charset="77"/>
              </a:rPr>
              <a:t>developers</a:t>
            </a:r>
            <a:r>
              <a:rPr lang="pt-BR" dirty="0">
                <a:latin typeface="Montserrat" pitchFamily="2" charset="77"/>
              </a:rPr>
              <a:t> </a:t>
            </a:r>
            <a:r>
              <a:rPr lang="pt-BR" dirty="0" err="1">
                <a:latin typeface="Montserrat" pitchFamily="2" charset="77"/>
              </a:rPr>
              <a:t>and</a:t>
            </a:r>
            <a:r>
              <a:rPr lang="pt-BR" dirty="0">
                <a:latin typeface="Montserrat" pitchFamily="2" charset="77"/>
              </a:rPr>
              <a:t> system administrators. It </a:t>
            </a:r>
            <a:r>
              <a:rPr lang="pt-BR" dirty="0" err="1">
                <a:latin typeface="Montserrat" pitchFamily="2" charset="77"/>
              </a:rPr>
              <a:t>allows</a:t>
            </a:r>
            <a:r>
              <a:rPr lang="pt-BR" dirty="0">
                <a:latin typeface="Montserrat" pitchFamily="2" charset="77"/>
              </a:rPr>
              <a:t> </a:t>
            </a:r>
            <a:r>
              <a:rPr lang="pt-BR" dirty="0" err="1">
                <a:latin typeface="Montserrat" pitchFamily="2" charset="77"/>
              </a:rPr>
              <a:t>maintaining</a:t>
            </a:r>
            <a:r>
              <a:rPr lang="pt-BR" dirty="0">
                <a:latin typeface="Montserrat" pitchFamily="2" charset="77"/>
              </a:rPr>
              <a:t> </a:t>
            </a:r>
            <a:r>
              <a:rPr lang="pt-BR" dirty="0" err="1">
                <a:latin typeface="Montserrat" pitchFamily="2" charset="77"/>
              </a:rPr>
              <a:t>the</a:t>
            </a:r>
            <a:r>
              <a:rPr lang="pt-BR" dirty="0">
                <a:latin typeface="Montserrat" pitchFamily="2" charset="77"/>
              </a:rPr>
              <a:t> </a:t>
            </a:r>
            <a:r>
              <a:rPr lang="pt-BR" dirty="0" err="1">
                <a:latin typeface="Montserrat" pitchFamily="2" charset="77"/>
              </a:rPr>
              <a:t>configuration</a:t>
            </a:r>
            <a:r>
              <a:rPr lang="pt-BR" dirty="0">
                <a:latin typeface="Montserrat" pitchFamily="2" charset="77"/>
              </a:rPr>
              <a:t> </a:t>
            </a:r>
            <a:r>
              <a:rPr lang="pt-BR" dirty="0" err="1">
                <a:latin typeface="Montserrat" pitchFamily="2" charset="77"/>
              </a:rPr>
              <a:t>state</a:t>
            </a:r>
            <a:r>
              <a:rPr lang="pt-BR" dirty="0">
                <a:latin typeface="Montserrat" pitchFamily="2" charset="77"/>
              </a:rPr>
              <a:t> as </a:t>
            </a:r>
            <a:r>
              <a:rPr lang="pt-BR" dirty="0" err="1">
                <a:latin typeface="Montserrat" pitchFamily="2" charset="77"/>
              </a:rPr>
              <a:t>declared</a:t>
            </a:r>
            <a:r>
              <a:rPr lang="pt-BR" dirty="0">
                <a:latin typeface="Montserrat" pitchFamily="2" charset="77"/>
              </a:rPr>
              <a:t> </a:t>
            </a:r>
            <a:r>
              <a:rPr lang="pt-BR" dirty="0" err="1">
                <a:latin typeface="Montserrat" pitchFamily="2" charset="77"/>
              </a:rPr>
              <a:t>and</a:t>
            </a:r>
            <a:r>
              <a:rPr lang="pt-BR" dirty="0">
                <a:latin typeface="Montserrat" pitchFamily="2" charset="77"/>
              </a:rPr>
              <a:t> </a:t>
            </a:r>
            <a:r>
              <a:rPr lang="pt-BR" dirty="0" err="1">
                <a:latin typeface="Montserrat" pitchFamily="2" charset="77"/>
              </a:rPr>
              <a:t>enables</a:t>
            </a:r>
            <a:r>
              <a:rPr lang="pt-BR" dirty="0">
                <a:latin typeface="Montserrat" pitchFamily="2" charset="77"/>
              </a:rPr>
              <a:t> </a:t>
            </a:r>
            <a:r>
              <a:rPr lang="pt-BR" dirty="0" err="1">
                <a:latin typeface="Montserrat" pitchFamily="2" charset="77"/>
              </a:rPr>
              <a:t>the</a:t>
            </a:r>
            <a:r>
              <a:rPr lang="pt-BR" dirty="0">
                <a:latin typeface="Montserrat" pitchFamily="2" charset="77"/>
              </a:rPr>
              <a:t> use </a:t>
            </a:r>
            <a:r>
              <a:rPr lang="pt-BR" dirty="0" err="1">
                <a:latin typeface="Montserrat" pitchFamily="2" charset="77"/>
              </a:rPr>
              <a:t>of</a:t>
            </a:r>
            <a:r>
              <a:rPr lang="pt-BR" dirty="0">
                <a:latin typeface="Montserrat" pitchFamily="2" charset="77"/>
              </a:rPr>
              <a:t> a single </a:t>
            </a:r>
            <a:r>
              <a:rPr lang="pt-BR" dirty="0" err="1">
                <a:latin typeface="Montserrat" pitchFamily="2" charset="77"/>
              </a:rPr>
              <a:t>image</a:t>
            </a:r>
            <a:r>
              <a:rPr lang="pt-BR" dirty="0">
                <a:latin typeface="Montserrat" pitchFamily="2" charset="77"/>
              </a:rPr>
              <a:t> for </a:t>
            </a:r>
            <a:r>
              <a:rPr lang="pt-BR" dirty="0" err="1">
                <a:latin typeface="Montserrat" pitchFamily="2" charset="77"/>
              </a:rPr>
              <a:t>both</a:t>
            </a:r>
            <a:r>
              <a:rPr lang="pt-BR" dirty="0">
                <a:latin typeface="Montserrat" pitchFamily="2" charset="77"/>
              </a:rPr>
              <a:t> </a:t>
            </a:r>
            <a:r>
              <a:rPr lang="pt-BR" dirty="0" err="1">
                <a:latin typeface="Montserrat" pitchFamily="2" charset="77"/>
              </a:rPr>
              <a:t>development</a:t>
            </a:r>
            <a:r>
              <a:rPr lang="pt-BR" dirty="0">
                <a:latin typeface="Montserrat" pitchFamily="2" charset="77"/>
              </a:rPr>
              <a:t> </a:t>
            </a:r>
            <a:r>
              <a:rPr lang="pt-BR" dirty="0" err="1">
                <a:latin typeface="Montserrat" pitchFamily="2" charset="77"/>
              </a:rPr>
              <a:t>and</a:t>
            </a:r>
            <a:r>
              <a:rPr lang="pt-BR" dirty="0">
                <a:latin typeface="Montserrat" pitchFamily="2" charset="77"/>
              </a:rPr>
              <a:t> </a:t>
            </a:r>
            <a:r>
              <a:rPr lang="pt-BR" dirty="0" err="1">
                <a:latin typeface="Montserrat" pitchFamily="2" charset="77"/>
              </a:rPr>
              <a:t>production</a:t>
            </a:r>
            <a:r>
              <a:rPr lang="pt-BR" dirty="0">
                <a:latin typeface="Montserrat" pitchFamily="2" charset="77"/>
              </a:rPr>
              <a:t> </a:t>
            </a:r>
            <a:r>
              <a:rPr lang="pt-BR" dirty="0" err="1">
                <a:latin typeface="Montserrat" pitchFamily="2" charset="77"/>
              </a:rPr>
              <a:t>environments</a:t>
            </a:r>
            <a:r>
              <a:rPr lang="pt-BR" dirty="0">
                <a:latin typeface="Montserrat" pitchFamily="2" charset="77"/>
              </a:rPr>
              <a:t>.</a:t>
            </a:r>
            <a:endParaRPr lang="pt-BR" dirty="0">
              <a:latin typeface="Montserrat" pitchFamily="2" charset="77"/>
              <a:ea typeface="Proxima Nova"/>
              <a:cs typeface="Proxima Nova"/>
              <a:sym typeface="Proxima Nova"/>
            </a:endParaRPr>
          </a:p>
        </p:txBody>
      </p:sp>
      <p:sp>
        <p:nvSpPr>
          <p:cNvPr id="7" name="Google Shape;66;p14">
            <a:extLst>
              <a:ext uri="{FF2B5EF4-FFF2-40B4-BE49-F238E27FC236}">
                <a16:creationId xmlns:a16="http://schemas.microsoft.com/office/drawing/2014/main" id="{0E437EAD-8EBC-1FF6-6EBB-2D0D7157A10B}"/>
              </a:ext>
            </a:extLst>
          </p:cNvPr>
          <p:cNvSpPr txBox="1"/>
          <p:nvPr/>
        </p:nvSpPr>
        <p:spPr>
          <a:xfrm>
            <a:off x="363461" y="960312"/>
            <a:ext cx="433438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dirty="0" err="1">
                <a:solidFill>
                  <a:srgbClr val="1673FA"/>
                </a:solidFill>
                <a:latin typeface="Proxima Nova"/>
                <a:ea typeface="Proxima Nova"/>
                <a:cs typeface="Proxima Nova"/>
                <a:sym typeface="Proxima Nova"/>
              </a:rPr>
              <a:t>Creation</a:t>
            </a:r>
            <a:r>
              <a:rPr lang="pt-BR" b="1" dirty="0">
                <a:solidFill>
                  <a:srgbClr val="1673FA"/>
                </a:solidFill>
                <a:latin typeface="Proxima Nova"/>
                <a:ea typeface="Proxima Nova"/>
                <a:cs typeface="Proxima Nova"/>
                <a:sym typeface="Proxima Nova"/>
              </a:rPr>
              <a:t>:</a:t>
            </a:r>
            <a:endParaRPr b="1" dirty="0">
              <a:solidFill>
                <a:srgbClr val="1673FA"/>
              </a:solidFill>
              <a:latin typeface="Proxima Nova"/>
              <a:ea typeface="Proxima Nova"/>
              <a:cs typeface="Proxima Nova"/>
              <a:sym typeface="Proxima Nova"/>
            </a:endParaRPr>
          </a:p>
        </p:txBody>
      </p:sp>
      <p:pic>
        <p:nvPicPr>
          <p:cNvPr id="2052" name="Picture 4" descr="A cartoon-style meme featuring a cute cat in the iconic 'Works on My Machine' pose, holding or surrounded by the Docker logo (a whale carrying containers). The cat has a fun and exaggerated expression, with its paws raised in a defensive gesture. The design incorporates Docker branding elements like the whale and containers while keeping the lighthearted and humorous vibe of the meme. The background is plain and minimalistic.">
            <a:extLst>
              <a:ext uri="{FF2B5EF4-FFF2-40B4-BE49-F238E27FC236}">
                <a16:creationId xmlns:a16="http://schemas.microsoft.com/office/drawing/2014/main" id="{A6DDA391-D89E-0FC2-97D1-2906E045B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787" y="3563617"/>
            <a:ext cx="3065408" cy="30654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descr="A cute cartoon cat sitting in front of a computer, looking confused. The cat has big round eyes, small whiskers, and is holding its paw to its face as if trying to understand something. The computer screen is visible, and the setting is a simple desk setup. The background is light and minimalistic.">
            <a:extLst>
              <a:ext uri="{FF2B5EF4-FFF2-40B4-BE49-F238E27FC236}">
                <a16:creationId xmlns:a16="http://schemas.microsoft.com/office/drawing/2014/main" id="{DA58B72F-CA5B-1099-7619-6DF938198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747" y="453091"/>
            <a:ext cx="3391732" cy="339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885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8" name="Rectangle 3077">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04835DE-9310-B267-A5A1-2600F1305D69}"/>
              </a:ext>
            </a:extLst>
          </p:cNvPr>
          <p:cNvSpPr>
            <a:spLocks noGrp="1"/>
          </p:cNvSpPr>
          <p:nvPr>
            <p:ph type="title"/>
          </p:nvPr>
        </p:nvSpPr>
        <p:spPr>
          <a:xfrm>
            <a:off x="6105549" y="840211"/>
            <a:ext cx="5334930" cy="1664600"/>
          </a:xfrm>
        </p:spPr>
        <p:txBody>
          <a:bodyPr vert="horz" lIns="91440" tIns="45720" rIns="91440" bIns="45720" rtlCol="0" anchor="b">
            <a:normAutofit fontScale="90000"/>
          </a:bodyPr>
          <a:lstStyle/>
          <a:p>
            <a:pPr algn="ctr"/>
            <a:r>
              <a:rPr lang="en-US" sz="6000" dirty="0" err="1"/>
              <a:t>Pratical</a:t>
            </a:r>
            <a:r>
              <a:rPr lang="en-US" sz="6000" dirty="0"/>
              <a:t> Example	</a:t>
            </a:r>
          </a:p>
        </p:txBody>
      </p:sp>
      <p:sp>
        <p:nvSpPr>
          <p:cNvPr id="3" name="Espaço Reservado para Conteúdo 2">
            <a:extLst>
              <a:ext uri="{FF2B5EF4-FFF2-40B4-BE49-F238E27FC236}">
                <a16:creationId xmlns:a16="http://schemas.microsoft.com/office/drawing/2014/main" id="{7809B3F2-DEDA-D3F4-DB54-192BFF36F371}"/>
              </a:ext>
            </a:extLst>
          </p:cNvPr>
          <p:cNvSpPr>
            <a:spLocks noGrp="1"/>
          </p:cNvSpPr>
          <p:nvPr>
            <p:ph idx="1"/>
          </p:nvPr>
        </p:nvSpPr>
        <p:spPr>
          <a:xfrm>
            <a:off x="4229181" y="2677535"/>
            <a:ext cx="8730289" cy="3154152"/>
          </a:xfrm>
        </p:spPr>
        <p:txBody>
          <a:bodyPr vert="horz" lIns="91440" tIns="45720" rIns="91440" bIns="45720" rtlCol="0">
            <a:normAutofit/>
          </a:bodyPr>
          <a:lstStyle/>
          <a:p>
            <a:pPr marL="0" indent="0" algn="ctr">
              <a:buNone/>
            </a:pPr>
            <a:r>
              <a:rPr lang="en-US" sz="2400" dirty="0"/>
              <a:t>docker run -it -p 80:80 --name </a:t>
            </a:r>
            <a:r>
              <a:rPr lang="en-US" sz="2400" dirty="0" err="1"/>
              <a:t>docker_with_jimmy</a:t>
            </a:r>
            <a:r>
              <a:rPr lang="en-US" sz="2400" dirty="0"/>
              <a:t> </a:t>
            </a:r>
            <a:r>
              <a:rPr lang="en-US" sz="2400" dirty="0" err="1"/>
              <a:t>vitorlavor</a:t>
            </a:r>
            <a:r>
              <a:rPr lang="en-US" sz="2400" dirty="0"/>
              <a:t>/</a:t>
            </a:r>
            <a:r>
              <a:rPr lang="en-US" sz="2400" dirty="0" err="1"/>
              <a:t>presentation_docker</a:t>
            </a:r>
            <a:endParaRPr lang="en-US" sz="2400" dirty="0"/>
          </a:p>
        </p:txBody>
      </p:sp>
      <p:sp>
        <p:nvSpPr>
          <p:cNvPr id="3080" name="Freeform: Shape 3079">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2" name="Freeform: Shape 3081">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084" name="Freeform: Shape 3083">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6" name="Freeform: Shape 3085">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088" name="Freeform: Shape 3087">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092" name="Freeform: Shape 3089">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Imagem 6">
            <a:extLst>
              <a:ext uri="{FF2B5EF4-FFF2-40B4-BE49-F238E27FC236}">
                <a16:creationId xmlns:a16="http://schemas.microsoft.com/office/drawing/2014/main" id="{D776BEBB-4EA3-DADB-CDE8-79AA267F5986}"/>
              </a:ext>
            </a:extLst>
          </p:cNvPr>
          <p:cNvPicPr>
            <a:picLocks noChangeAspect="1"/>
          </p:cNvPicPr>
          <p:nvPr/>
        </p:nvPicPr>
        <p:blipFill>
          <a:blip r:embed="rId2"/>
          <a:stretch>
            <a:fillRect/>
          </a:stretch>
        </p:blipFill>
        <p:spPr>
          <a:xfrm>
            <a:off x="330593" y="736573"/>
            <a:ext cx="4741737" cy="4718028"/>
          </a:xfrm>
          <a:prstGeom prst="rect">
            <a:avLst/>
          </a:prstGeom>
        </p:spPr>
      </p:pic>
    </p:spTree>
    <p:extLst>
      <p:ext uri="{BB962C8B-B14F-4D97-AF65-F5344CB8AC3E}">
        <p14:creationId xmlns:p14="http://schemas.microsoft.com/office/powerpoint/2010/main" val="48693807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3367</TotalTime>
  <Words>259</Words>
  <Application>Microsoft Macintosh PowerPoint</Application>
  <PresentationFormat>Widescreen</PresentationFormat>
  <Paragraphs>14</Paragraphs>
  <Slides>4</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vt:i4>
      </vt:variant>
    </vt:vector>
  </HeadingPairs>
  <TitlesOfParts>
    <vt:vector size="10" baseType="lpstr">
      <vt:lpstr>Aptos</vt:lpstr>
      <vt:lpstr>Aptos Display</vt:lpstr>
      <vt:lpstr>Arial</vt:lpstr>
      <vt:lpstr>Montserrat</vt:lpstr>
      <vt:lpstr>Proxima Nova</vt:lpstr>
      <vt:lpstr>Tema do Office</vt:lpstr>
      <vt:lpstr>Studying Docker with Jimmy</vt:lpstr>
      <vt:lpstr>Container  </vt:lpstr>
      <vt:lpstr>Apresentação do PowerPoint</vt:lpstr>
      <vt:lpstr>Pratical Example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Vitor Lima</dc:creator>
  <cp:lastModifiedBy>Vitor Lima</cp:lastModifiedBy>
  <cp:revision>7</cp:revision>
  <dcterms:created xsi:type="dcterms:W3CDTF">2024-11-01T19:20:05Z</dcterms:created>
  <dcterms:modified xsi:type="dcterms:W3CDTF">2024-12-10T22:02:40Z</dcterms:modified>
</cp:coreProperties>
</file>